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80" r:id="rId3"/>
    <p:sldId id="281" r:id="rId4"/>
    <p:sldId id="282" r:id="rId5"/>
    <p:sldId id="283" r:id="rId6"/>
    <p:sldId id="284" r:id="rId7"/>
    <p:sldId id="260" r:id="rId8"/>
    <p:sldId id="259" r:id="rId9"/>
    <p:sldId id="262" r:id="rId10"/>
    <p:sldId id="273" r:id="rId11"/>
    <p:sldId id="274" r:id="rId12"/>
    <p:sldId id="275" r:id="rId13"/>
    <p:sldId id="276" r:id="rId14"/>
    <p:sldId id="277" r:id="rId15"/>
    <p:sldId id="278" r:id="rId16"/>
    <p:sldId id="279" r:id="rId17"/>
    <p:sldId id="285" r:id="rId18"/>
    <p:sldId id="291" r:id="rId19"/>
    <p:sldId id="287" r:id="rId20"/>
    <p:sldId id="288" r:id="rId21"/>
    <p:sldId id="289" r:id="rId22"/>
    <p:sldId id="290" r:id="rId23"/>
    <p:sldId id="292" r:id="rId24"/>
    <p:sldId id="310" r:id="rId25"/>
    <p:sldId id="311" r:id="rId26"/>
    <p:sldId id="312" r:id="rId27"/>
    <p:sldId id="313" r:id="rId28"/>
    <p:sldId id="293" r:id="rId29"/>
    <p:sldId id="294" r:id="rId30"/>
    <p:sldId id="295" r:id="rId31"/>
    <p:sldId id="296" r:id="rId32"/>
    <p:sldId id="297" r:id="rId33"/>
    <p:sldId id="298" r:id="rId34"/>
    <p:sldId id="299" r:id="rId35"/>
    <p:sldId id="304" r:id="rId36"/>
    <p:sldId id="308" r:id="rId37"/>
    <p:sldId id="305" r:id="rId38"/>
    <p:sldId id="309" r:id="rId39"/>
    <p:sldId id="30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1600"/>
    <a:srgbClr val="8C41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E8261E-B029-804F-996F-AC80422D5B01}" v="783" dt="2022-05-01T21:49:31.8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4"/>
  </p:normalViewPr>
  <p:slideViewPr>
    <p:cSldViewPr snapToGrid="0">
      <p:cViewPr varScale="1">
        <p:scale>
          <a:sx n="111" d="100"/>
          <a:sy n="111" d="100"/>
        </p:scale>
        <p:origin x="6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266EB9-E49E-A94C-B3F5-92990A46478F}" type="datetimeFigureOut">
              <a:rPr lang="en-US" smtClean="0"/>
              <a:t>5/3/22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68A984-73AD-C84B-BB39-10EB1EFA4143}" type="slidenum">
              <a:rPr lang="en-US" smtClean="0"/>
              <a:t>‹#›</a:t>
            </a:fld>
            <a:endParaRPr lang="en-US"/>
          </a:p>
        </p:txBody>
      </p:sp>
    </p:spTree>
    <p:extLst>
      <p:ext uri="{BB962C8B-B14F-4D97-AF65-F5344CB8AC3E}">
        <p14:creationId xmlns:p14="http://schemas.microsoft.com/office/powerpoint/2010/main" val="2411381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68A984-73AD-C84B-BB39-10EB1EFA4143}" type="slidenum">
              <a:rPr lang="en-US" smtClean="0"/>
              <a:t>1</a:t>
            </a:fld>
            <a:endParaRPr lang="en-US"/>
          </a:p>
        </p:txBody>
      </p:sp>
    </p:spTree>
    <p:extLst>
      <p:ext uri="{BB962C8B-B14F-4D97-AF65-F5344CB8AC3E}">
        <p14:creationId xmlns:p14="http://schemas.microsoft.com/office/powerpoint/2010/main" val="3081955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68A984-73AD-C84B-BB39-10EB1EFA4143}" type="slidenum">
              <a:rPr lang="en-US" smtClean="0"/>
              <a:t>23</a:t>
            </a:fld>
            <a:endParaRPr lang="en-US"/>
          </a:p>
        </p:txBody>
      </p:sp>
    </p:spTree>
    <p:extLst>
      <p:ext uri="{BB962C8B-B14F-4D97-AF65-F5344CB8AC3E}">
        <p14:creationId xmlns:p14="http://schemas.microsoft.com/office/powerpoint/2010/main" val="3179067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68A984-73AD-C84B-BB39-10EB1EFA4143}" type="slidenum">
              <a:rPr lang="en-US" smtClean="0"/>
              <a:t>24</a:t>
            </a:fld>
            <a:endParaRPr lang="en-US"/>
          </a:p>
        </p:txBody>
      </p:sp>
    </p:spTree>
    <p:extLst>
      <p:ext uri="{BB962C8B-B14F-4D97-AF65-F5344CB8AC3E}">
        <p14:creationId xmlns:p14="http://schemas.microsoft.com/office/powerpoint/2010/main" val="541479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68A984-73AD-C84B-BB39-10EB1EFA4143}" type="slidenum">
              <a:rPr lang="en-US" smtClean="0"/>
              <a:t>25</a:t>
            </a:fld>
            <a:endParaRPr lang="en-US"/>
          </a:p>
        </p:txBody>
      </p:sp>
    </p:spTree>
    <p:extLst>
      <p:ext uri="{BB962C8B-B14F-4D97-AF65-F5344CB8AC3E}">
        <p14:creationId xmlns:p14="http://schemas.microsoft.com/office/powerpoint/2010/main" val="1558497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68A984-73AD-C84B-BB39-10EB1EFA4143}" type="slidenum">
              <a:rPr lang="en-US" smtClean="0"/>
              <a:t>26</a:t>
            </a:fld>
            <a:endParaRPr lang="en-US"/>
          </a:p>
        </p:txBody>
      </p:sp>
    </p:spTree>
    <p:extLst>
      <p:ext uri="{BB962C8B-B14F-4D97-AF65-F5344CB8AC3E}">
        <p14:creationId xmlns:p14="http://schemas.microsoft.com/office/powerpoint/2010/main" val="4028091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68A984-73AD-C84B-BB39-10EB1EFA4143}" type="slidenum">
              <a:rPr lang="en-US" smtClean="0"/>
              <a:t>27</a:t>
            </a:fld>
            <a:endParaRPr lang="en-US"/>
          </a:p>
        </p:txBody>
      </p:sp>
    </p:spTree>
    <p:extLst>
      <p:ext uri="{BB962C8B-B14F-4D97-AF65-F5344CB8AC3E}">
        <p14:creationId xmlns:p14="http://schemas.microsoft.com/office/powerpoint/2010/main" val="105720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68A984-73AD-C84B-BB39-10EB1EFA4143}" type="slidenum">
              <a:rPr lang="en-US" smtClean="0"/>
              <a:t>28</a:t>
            </a:fld>
            <a:endParaRPr lang="en-US"/>
          </a:p>
        </p:txBody>
      </p:sp>
    </p:spTree>
    <p:extLst>
      <p:ext uri="{BB962C8B-B14F-4D97-AF65-F5344CB8AC3E}">
        <p14:creationId xmlns:p14="http://schemas.microsoft.com/office/powerpoint/2010/main" val="69527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68A984-73AD-C84B-BB39-10EB1EFA4143}" type="slidenum">
              <a:rPr lang="en-US" smtClean="0"/>
              <a:t>29</a:t>
            </a:fld>
            <a:endParaRPr lang="en-US"/>
          </a:p>
        </p:txBody>
      </p:sp>
    </p:spTree>
    <p:extLst>
      <p:ext uri="{BB962C8B-B14F-4D97-AF65-F5344CB8AC3E}">
        <p14:creationId xmlns:p14="http://schemas.microsoft.com/office/powerpoint/2010/main" val="552462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68A984-73AD-C84B-BB39-10EB1EFA4143}" type="slidenum">
              <a:rPr lang="en-US" smtClean="0"/>
              <a:t>30</a:t>
            </a:fld>
            <a:endParaRPr lang="en-US"/>
          </a:p>
        </p:txBody>
      </p:sp>
    </p:spTree>
    <p:extLst>
      <p:ext uri="{BB962C8B-B14F-4D97-AF65-F5344CB8AC3E}">
        <p14:creationId xmlns:p14="http://schemas.microsoft.com/office/powerpoint/2010/main" val="3276358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68A984-73AD-C84B-BB39-10EB1EFA4143}" type="slidenum">
              <a:rPr lang="en-US" smtClean="0"/>
              <a:t>31</a:t>
            </a:fld>
            <a:endParaRPr lang="en-US"/>
          </a:p>
        </p:txBody>
      </p:sp>
    </p:spTree>
    <p:extLst>
      <p:ext uri="{BB962C8B-B14F-4D97-AF65-F5344CB8AC3E}">
        <p14:creationId xmlns:p14="http://schemas.microsoft.com/office/powerpoint/2010/main" val="3502262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68A984-73AD-C84B-BB39-10EB1EFA4143}" type="slidenum">
              <a:rPr lang="en-US" smtClean="0"/>
              <a:t>32</a:t>
            </a:fld>
            <a:endParaRPr lang="en-US"/>
          </a:p>
        </p:txBody>
      </p:sp>
    </p:spTree>
    <p:extLst>
      <p:ext uri="{BB962C8B-B14F-4D97-AF65-F5344CB8AC3E}">
        <p14:creationId xmlns:p14="http://schemas.microsoft.com/office/powerpoint/2010/main" val="3257472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Because of centralization, power rests in the hands of</a:t>
            </a:r>
          </a:p>
          <a:p>
            <a:r>
              <a:rPr lang="en-US"/>
              <a:t>few individuals where manipulating data can be done easily. We have seen that many big,</a:t>
            </a:r>
          </a:p>
          <a:p>
            <a:r>
              <a:rPr lang="en-US"/>
              <a:t>centralized institutions were brought to trial because of data leaks and manipulations. This is where</a:t>
            </a:r>
          </a:p>
          <a:p>
            <a:r>
              <a:rPr lang="en-US"/>
              <a:t>the blockchain has an upper hand and it can solve the centralization problem because the core</a:t>
            </a:r>
          </a:p>
          <a:p>
            <a:r>
              <a:rPr lang="en-US"/>
              <a:t>concept of blockchain is that all the applications are decentralized. That means data manipulation</a:t>
            </a:r>
          </a:p>
          <a:p>
            <a:r>
              <a:rPr lang="en-US"/>
              <a:t>is impossible.</a:t>
            </a:r>
          </a:p>
          <a:p>
            <a:r>
              <a:rPr lang="en-US"/>
              <a:t>Moreover, the infrastructure cost can be brought down if we use decentralized applications.</a:t>
            </a:r>
          </a:p>
        </p:txBody>
      </p:sp>
      <p:sp>
        <p:nvSpPr>
          <p:cNvPr id="4" name="Slide Number Placeholder 3"/>
          <p:cNvSpPr>
            <a:spLocks noGrp="1"/>
          </p:cNvSpPr>
          <p:nvPr>
            <p:ph type="sldNum" sz="quarter" idx="5"/>
          </p:nvPr>
        </p:nvSpPr>
        <p:spPr/>
        <p:txBody>
          <a:bodyPr/>
          <a:lstStyle/>
          <a:p>
            <a:fld id="{3568A984-73AD-C84B-BB39-10EB1EFA4143}" type="slidenum">
              <a:rPr lang="en-US" smtClean="0"/>
              <a:t>2</a:t>
            </a:fld>
            <a:endParaRPr lang="en-US"/>
          </a:p>
        </p:txBody>
      </p:sp>
    </p:spTree>
    <p:extLst>
      <p:ext uri="{BB962C8B-B14F-4D97-AF65-F5344CB8AC3E}">
        <p14:creationId xmlns:p14="http://schemas.microsoft.com/office/powerpoint/2010/main" val="3366402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68A984-73AD-C84B-BB39-10EB1EFA4143}" type="slidenum">
              <a:rPr lang="en-US" smtClean="0"/>
              <a:t>34</a:t>
            </a:fld>
            <a:endParaRPr lang="en-US"/>
          </a:p>
        </p:txBody>
      </p:sp>
    </p:spTree>
    <p:extLst>
      <p:ext uri="{BB962C8B-B14F-4D97-AF65-F5344CB8AC3E}">
        <p14:creationId xmlns:p14="http://schemas.microsoft.com/office/powerpoint/2010/main" val="3655465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68A984-73AD-C84B-BB39-10EB1EFA4143}" type="slidenum">
              <a:rPr lang="en-US" smtClean="0"/>
              <a:t>35</a:t>
            </a:fld>
            <a:endParaRPr lang="en-US"/>
          </a:p>
        </p:txBody>
      </p:sp>
    </p:spTree>
    <p:extLst>
      <p:ext uri="{BB962C8B-B14F-4D97-AF65-F5344CB8AC3E}">
        <p14:creationId xmlns:p14="http://schemas.microsoft.com/office/powerpoint/2010/main" val="4280042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68A984-73AD-C84B-BB39-10EB1EFA4143}" type="slidenum">
              <a:rPr lang="en-US" smtClean="0"/>
              <a:t>36</a:t>
            </a:fld>
            <a:endParaRPr lang="en-US"/>
          </a:p>
        </p:txBody>
      </p:sp>
    </p:spTree>
    <p:extLst>
      <p:ext uri="{BB962C8B-B14F-4D97-AF65-F5344CB8AC3E}">
        <p14:creationId xmlns:p14="http://schemas.microsoft.com/office/powerpoint/2010/main" val="1235505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68A984-73AD-C84B-BB39-10EB1EFA4143}" type="slidenum">
              <a:rPr lang="en-US" smtClean="0"/>
              <a:t>37</a:t>
            </a:fld>
            <a:endParaRPr lang="en-US"/>
          </a:p>
        </p:txBody>
      </p:sp>
    </p:spTree>
    <p:extLst>
      <p:ext uri="{BB962C8B-B14F-4D97-AF65-F5344CB8AC3E}">
        <p14:creationId xmlns:p14="http://schemas.microsoft.com/office/powerpoint/2010/main" val="2199061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68A984-73AD-C84B-BB39-10EB1EFA4143}" type="slidenum">
              <a:rPr lang="en-US" smtClean="0"/>
              <a:t>38</a:t>
            </a:fld>
            <a:endParaRPr lang="en-US"/>
          </a:p>
        </p:txBody>
      </p:sp>
    </p:spTree>
    <p:extLst>
      <p:ext uri="{BB962C8B-B14F-4D97-AF65-F5344CB8AC3E}">
        <p14:creationId xmlns:p14="http://schemas.microsoft.com/office/powerpoint/2010/main" val="3636111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solidFill>
                  <a:schemeClr val="bg2"/>
                </a:solidFill>
                <a:ea typeface="Calibri"/>
                <a:cs typeface="Calibri"/>
              </a:rPr>
              <a:t>All the participant faced the similar issues while transferring the coins to different wallets or their own wallet.</a:t>
            </a:r>
          </a:p>
          <a:p>
            <a:pPr algn="l"/>
            <a:r>
              <a:rPr lang="en-US">
                <a:solidFill>
                  <a:schemeClr val="bg2"/>
                </a:solidFill>
                <a:ea typeface="Calibri"/>
                <a:cs typeface="Calibri"/>
              </a:rPr>
              <a:t>They were able to do it after certain hints.</a:t>
            </a:r>
          </a:p>
          <a:p>
            <a:pPr algn="l"/>
            <a:r>
              <a:rPr lang="en-US">
                <a:solidFill>
                  <a:schemeClr val="bg2"/>
                </a:solidFill>
                <a:ea typeface="Calibri"/>
                <a:cs typeface="Calibri"/>
              </a:rPr>
              <a:t>This helps us understand that we need to bridge the knowledge gap for the target audience</a:t>
            </a:r>
          </a:p>
          <a:p>
            <a:endParaRPr lang="en-US"/>
          </a:p>
        </p:txBody>
      </p:sp>
      <p:sp>
        <p:nvSpPr>
          <p:cNvPr id="4" name="Slide Number Placeholder 3"/>
          <p:cNvSpPr>
            <a:spLocks noGrp="1"/>
          </p:cNvSpPr>
          <p:nvPr>
            <p:ph type="sldNum" sz="quarter" idx="5"/>
          </p:nvPr>
        </p:nvSpPr>
        <p:spPr/>
        <p:txBody>
          <a:bodyPr/>
          <a:lstStyle/>
          <a:p>
            <a:fld id="{3568A984-73AD-C84B-BB39-10EB1EFA4143}" type="slidenum">
              <a:rPr lang="en-US" smtClean="0"/>
              <a:t>39</a:t>
            </a:fld>
            <a:endParaRPr lang="en-US"/>
          </a:p>
        </p:txBody>
      </p:sp>
    </p:spTree>
    <p:extLst>
      <p:ext uri="{BB962C8B-B14F-4D97-AF65-F5344CB8AC3E}">
        <p14:creationId xmlns:p14="http://schemas.microsoft.com/office/powerpoint/2010/main" val="1997560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a:solidFill>
                  <a:schemeClr val="tx1"/>
                </a:solidFill>
                <a:effectLst/>
                <a:latin typeface="+mn-lt"/>
                <a:ea typeface="+mn-ea"/>
                <a:cs typeface="+mn-cs"/>
              </a:rPr>
              <a:t>Exchange experience &amp; Onboarding</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As hundreds of millions of people interact with crypto for the first time, it's very likely that their first experience will be with a centralized exchange where they can exchange their local fiat currency for their first Bitcoin, Ethereum, </a:t>
            </a:r>
            <a:r>
              <a:rPr lang="en-US" sz="1200" b="0" i="0" kern="1200" err="1">
                <a:solidFill>
                  <a:schemeClr val="tx1"/>
                </a:solidFill>
                <a:effectLst/>
                <a:latin typeface="+mn-lt"/>
                <a:ea typeface="+mn-ea"/>
                <a:cs typeface="+mn-cs"/>
              </a:rPr>
              <a:t>stablecoin</a:t>
            </a:r>
            <a:r>
              <a:rPr lang="en-US" sz="1200" b="0" i="0" kern="1200">
                <a:solidFill>
                  <a:schemeClr val="tx1"/>
                </a:solidFill>
                <a:effectLst/>
                <a:latin typeface="+mn-lt"/>
                <a:ea typeface="+mn-ea"/>
                <a:cs typeface="+mn-cs"/>
              </a:rPr>
              <a:t> or other crypto asset. There's lots of responsibility and opportunity here to set new users up for success.</a:t>
            </a:r>
          </a:p>
          <a:p>
            <a:pPr fontAlgn="base"/>
            <a:r>
              <a:rPr lang="en-US" sz="1200" b="1" i="0" kern="1200">
                <a:solidFill>
                  <a:schemeClr val="tx1"/>
                </a:solidFill>
                <a:effectLst/>
                <a:latin typeface="+mn-lt"/>
                <a:ea typeface="+mn-ea"/>
                <a:cs typeface="+mn-cs"/>
              </a:rPr>
              <a:t>Wallet experience</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For some, just holding crypto assets may be enough, but many will be drawn to all that web3 offers from various </a:t>
            </a:r>
            <a:r>
              <a:rPr lang="en-US" sz="1200" b="0" i="0" kern="1200" err="1">
                <a:solidFill>
                  <a:schemeClr val="tx1"/>
                </a:solidFill>
                <a:effectLst/>
                <a:latin typeface="+mn-lt"/>
                <a:ea typeface="+mn-ea"/>
                <a:cs typeface="+mn-cs"/>
              </a:rPr>
              <a:t>dApps</a:t>
            </a:r>
            <a:r>
              <a:rPr lang="en-US" sz="1200" b="0" i="0" kern="1200">
                <a:solidFill>
                  <a:schemeClr val="tx1"/>
                </a:solidFill>
                <a:effectLst/>
                <a:latin typeface="+mn-lt"/>
                <a:ea typeface="+mn-ea"/>
                <a:cs typeface="+mn-cs"/>
              </a:rPr>
              <a:t> to NFTs and more. A crypto wallet is the passport to web3 and making it clear how to set one up, become familiar with connecting to other services, dealing with transactions and more will be a key experience to get right.</a:t>
            </a:r>
          </a:p>
          <a:p>
            <a:pPr fontAlgn="base"/>
            <a:r>
              <a:rPr lang="en-US" sz="1200" b="1" i="0" kern="1200">
                <a:solidFill>
                  <a:schemeClr val="tx1"/>
                </a:solidFill>
                <a:effectLst/>
                <a:latin typeface="+mn-lt"/>
                <a:ea typeface="+mn-ea"/>
                <a:cs typeface="+mn-cs"/>
              </a:rPr>
              <a:t>Web3 guidance &amp; curation</a:t>
            </a:r>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This is the discovery phase for slightly more advanced users that are now asking "What can I do with my crypto?" There are opportunities to help people discover what exists, what is safe to use and guide people along the way. It's 1998 and people rely on AOL or the Yahoo! homepage to show them what's out there. What's the curated search engine for crypto?</a:t>
            </a:r>
          </a:p>
        </p:txBody>
      </p:sp>
      <p:sp>
        <p:nvSpPr>
          <p:cNvPr id="4" name="Slide Number Placeholder 3"/>
          <p:cNvSpPr>
            <a:spLocks noGrp="1"/>
          </p:cNvSpPr>
          <p:nvPr>
            <p:ph type="sldNum" sz="quarter" idx="5"/>
          </p:nvPr>
        </p:nvSpPr>
        <p:spPr/>
        <p:txBody>
          <a:bodyPr/>
          <a:lstStyle/>
          <a:p>
            <a:fld id="{3568A984-73AD-C84B-BB39-10EB1EFA4143}" type="slidenum">
              <a:rPr lang="en-US" smtClean="0"/>
              <a:t>3</a:t>
            </a:fld>
            <a:endParaRPr lang="en-US"/>
          </a:p>
        </p:txBody>
      </p:sp>
    </p:spTree>
    <p:extLst>
      <p:ext uri="{BB962C8B-B14F-4D97-AF65-F5344CB8AC3E}">
        <p14:creationId xmlns:p14="http://schemas.microsoft.com/office/powerpoint/2010/main" val="146137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a:solidFill>
                  <a:schemeClr val="tx1"/>
                </a:solidFill>
                <a:effectLst/>
                <a:latin typeface="+mn-lt"/>
                <a:ea typeface="+mn-ea"/>
                <a:cs typeface="+mn-cs"/>
              </a:rPr>
              <a:t>The primary prospective users will be WSU students who can connect their decentralized wallet</a:t>
            </a:r>
          </a:p>
          <a:p>
            <a:pPr fontAlgn="base"/>
            <a:r>
              <a:rPr lang="en-US" sz="1200" b="0" i="0" kern="1200">
                <a:solidFill>
                  <a:schemeClr val="tx1"/>
                </a:solidFill>
                <a:effectLst/>
                <a:latin typeface="+mn-lt"/>
                <a:ea typeface="+mn-ea"/>
                <a:cs typeface="+mn-cs"/>
              </a:rPr>
              <a:t>to the application tool to check their wallet status, total balance, transact cryptocurrency. Also, any</a:t>
            </a:r>
          </a:p>
          <a:p>
            <a:pPr fontAlgn="base"/>
            <a:r>
              <a:rPr lang="en-US" sz="1200" b="0" i="0" kern="1200">
                <a:solidFill>
                  <a:schemeClr val="tx1"/>
                </a:solidFill>
                <a:effectLst/>
                <a:latin typeface="+mn-lt"/>
                <a:ea typeface="+mn-ea"/>
                <a:cs typeface="+mn-cs"/>
              </a:rPr>
              <a:t>item can be purchased by sending/receiving </a:t>
            </a:r>
            <a:r>
              <a:rPr lang="en-US" sz="1200" b="0" i="0" kern="1200" err="1">
                <a:solidFill>
                  <a:schemeClr val="tx1"/>
                </a:solidFill>
                <a:effectLst/>
                <a:latin typeface="+mn-lt"/>
                <a:ea typeface="+mn-ea"/>
                <a:cs typeface="+mn-cs"/>
              </a:rPr>
              <a:t>coug</a:t>
            </a:r>
            <a:r>
              <a:rPr lang="en-US" sz="1200" b="0" i="0" kern="1200">
                <a:solidFill>
                  <a:schemeClr val="tx1"/>
                </a:solidFill>
                <a:effectLst/>
                <a:latin typeface="+mn-lt"/>
                <a:ea typeface="+mn-ea"/>
                <a:cs typeface="+mn-cs"/>
              </a:rPr>
              <a:t> coin (cryptocurrency). Each user/student can see</a:t>
            </a:r>
          </a:p>
          <a:p>
            <a:pPr fontAlgn="base"/>
            <a:r>
              <a:rPr lang="en-US" sz="1200" b="0" i="0" kern="1200">
                <a:solidFill>
                  <a:schemeClr val="tx1"/>
                </a:solidFill>
                <a:effectLst/>
                <a:latin typeface="+mn-lt"/>
                <a:ea typeface="+mn-ea"/>
                <a:cs typeface="+mn-cs"/>
              </a:rPr>
              <a:t>their transaction history on how and where they spent their </a:t>
            </a:r>
            <a:r>
              <a:rPr lang="en-US" sz="1200" b="0" i="0" kern="1200" err="1">
                <a:solidFill>
                  <a:schemeClr val="tx1"/>
                </a:solidFill>
                <a:effectLst/>
                <a:latin typeface="+mn-lt"/>
                <a:ea typeface="+mn-ea"/>
                <a:cs typeface="+mn-cs"/>
              </a:rPr>
              <a:t>coug</a:t>
            </a:r>
            <a:r>
              <a:rPr lang="en-US" sz="1200" b="0" i="0" kern="1200">
                <a:solidFill>
                  <a:schemeClr val="tx1"/>
                </a:solidFill>
                <a:effectLst/>
                <a:latin typeface="+mn-lt"/>
                <a:ea typeface="+mn-ea"/>
                <a:cs typeface="+mn-cs"/>
              </a:rPr>
              <a:t> coin. So, our application tool will</a:t>
            </a:r>
          </a:p>
          <a:p>
            <a:pPr fontAlgn="base"/>
            <a:r>
              <a:rPr lang="en-US" sz="1200" b="0" i="0" kern="1200">
                <a:solidFill>
                  <a:schemeClr val="tx1"/>
                </a:solidFill>
                <a:effectLst/>
                <a:latin typeface="+mn-lt"/>
                <a:ea typeface="+mn-ea"/>
                <a:cs typeface="+mn-cs"/>
              </a:rPr>
              <a:t>act as a collective platform for all operations of cryptocurrency at WSU.</a:t>
            </a:r>
          </a:p>
        </p:txBody>
      </p:sp>
      <p:sp>
        <p:nvSpPr>
          <p:cNvPr id="4" name="Slide Number Placeholder 3"/>
          <p:cNvSpPr>
            <a:spLocks noGrp="1"/>
          </p:cNvSpPr>
          <p:nvPr>
            <p:ph type="sldNum" sz="quarter" idx="5"/>
          </p:nvPr>
        </p:nvSpPr>
        <p:spPr/>
        <p:txBody>
          <a:bodyPr/>
          <a:lstStyle/>
          <a:p>
            <a:fld id="{3568A984-73AD-C84B-BB39-10EB1EFA4143}" type="slidenum">
              <a:rPr lang="en-US" smtClean="0"/>
              <a:t>4</a:t>
            </a:fld>
            <a:endParaRPr lang="en-US"/>
          </a:p>
        </p:txBody>
      </p:sp>
    </p:spTree>
    <p:extLst>
      <p:ext uri="{BB962C8B-B14F-4D97-AF65-F5344CB8AC3E}">
        <p14:creationId xmlns:p14="http://schemas.microsoft.com/office/powerpoint/2010/main" val="2536920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568A984-73AD-C84B-BB39-10EB1EFA4143}" type="slidenum">
              <a:rPr lang="en-US" smtClean="0"/>
              <a:t>5</a:t>
            </a:fld>
            <a:endParaRPr lang="en-US"/>
          </a:p>
        </p:txBody>
      </p:sp>
    </p:spTree>
    <p:extLst>
      <p:ext uri="{BB962C8B-B14F-4D97-AF65-F5344CB8AC3E}">
        <p14:creationId xmlns:p14="http://schemas.microsoft.com/office/powerpoint/2010/main" val="2798403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Pros</a:t>
            </a:r>
          </a:p>
          <a:p>
            <a:br>
              <a:rPr lang="en-US" sz="1200" b="0" i="0" kern="1200">
                <a:solidFill>
                  <a:schemeClr val="tx1"/>
                </a:solidFill>
                <a:effectLst/>
                <a:latin typeface="+mn-lt"/>
                <a:ea typeface="+mn-ea"/>
                <a:cs typeface="+mn-cs"/>
              </a:rPr>
            </a:br>
            <a:r>
              <a:rPr lang="en-US" sz="1200" b="0" i="0" kern="1200">
                <a:solidFill>
                  <a:schemeClr val="tx1"/>
                </a:solidFill>
                <a:effectLst/>
                <a:latin typeface="+mn-lt"/>
                <a:ea typeface="+mn-ea"/>
                <a:cs typeface="+mn-cs"/>
              </a:rPr>
              <a:t>User-friendly interface that is easy to navigate</a:t>
            </a:r>
          </a:p>
          <a:p>
            <a:r>
              <a:rPr lang="en-US" sz="1200" b="0" i="0" kern="1200">
                <a:solidFill>
                  <a:schemeClr val="tx1"/>
                </a:solidFill>
                <a:effectLst/>
                <a:latin typeface="+mn-lt"/>
                <a:ea typeface="+mn-ea"/>
                <a:cs typeface="+mn-cs"/>
              </a:rPr>
              <a:t>Supports more than 500 cryptocurrency assets</a:t>
            </a:r>
          </a:p>
          <a:p>
            <a:r>
              <a:rPr lang="en-US" sz="1200" b="0" i="0" kern="1200">
                <a:solidFill>
                  <a:schemeClr val="tx1"/>
                </a:solidFill>
                <a:effectLst/>
                <a:latin typeface="+mn-lt"/>
                <a:ea typeface="+mn-ea"/>
                <a:cs typeface="+mn-cs"/>
              </a:rPr>
              <a:t>Multi-signature and 2-factor authentication support</a:t>
            </a:r>
          </a:p>
          <a:p>
            <a:r>
              <a:rPr lang="en-US" sz="1200" b="0" i="0" kern="1200">
                <a:solidFill>
                  <a:schemeClr val="tx1"/>
                </a:solidFill>
                <a:effectLst/>
                <a:latin typeface="+mn-lt"/>
                <a:ea typeface="+mn-ea"/>
                <a:cs typeface="+mn-cs"/>
              </a:rPr>
              <a:t>Backed by a reputable exchange that is able to recoup lost or stolen assets</a:t>
            </a:r>
          </a:p>
          <a:p>
            <a:endParaRPr lang="en-US" sz="1200" b="0" i="0" kern="1200">
              <a:solidFill>
                <a:schemeClr val="tx1"/>
              </a:solidFill>
              <a:effectLst/>
              <a:latin typeface="+mn-lt"/>
              <a:ea typeface="+mn-ea"/>
              <a:cs typeface="+mn-cs"/>
            </a:endParaRPr>
          </a:p>
          <a:p>
            <a:r>
              <a:rPr lang="en-US" sz="1200" b="1" i="0" kern="1200" cap="all">
                <a:solidFill>
                  <a:schemeClr val="tx1"/>
                </a:solidFill>
                <a:effectLst/>
                <a:latin typeface="+mn-lt"/>
                <a:ea typeface="+mn-ea"/>
                <a:cs typeface="+mn-cs"/>
              </a:rPr>
              <a:t>CONS</a:t>
            </a:r>
          </a:p>
          <a:p>
            <a:endParaRPr lang="en-US" sz="1200" b="1" i="0" kern="1200" cap="all">
              <a:solidFill>
                <a:schemeClr val="tx1"/>
              </a:solidFill>
              <a:effectLst/>
              <a:latin typeface="+mn-lt"/>
              <a:ea typeface="+mn-ea"/>
              <a:cs typeface="+mn-cs"/>
            </a:endParaRPr>
          </a:p>
          <a:p>
            <a:r>
              <a:rPr lang="en-US" sz="1200" b="0" i="0" kern="1200">
                <a:solidFill>
                  <a:schemeClr val="tx1"/>
                </a:solidFill>
                <a:effectLst/>
                <a:latin typeface="+mn-lt"/>
                <a:ea typeface="+mn-ea"/>
                <a:cs typeface="+mn-cs"/>
              </a:rPr>
              <a:t>Similar security issues and weak points as other hot storage alternatives</a:t>
            </a:r>
          </a:p>
          <a:p>
            <a:r>
              <a:rPr lang="en-US" sz="1200" b="0" i="0" kern="1200">
                <a:solidFill>
                  <a:schemeClr val="tx1"/>
                </a:solidFill>
                <a:effectLst/>
                <a:latin typeface="+mn-lt"/>
                <a:ea typeface="+mn-ea"/>
                <a:cs typeface="+mn-cs"/>
              </a:rPr>
              <a:t>Only available on mobile and tablet devices (except for Chrome extension)</a:t>
            </a:r>
          </a:p>
          <a:p>
            <a:pPr fontAlgn="base"/>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568A984-73AD-C84B-BB39-10EB1EFA4143}" type="slidenum">
              <a:rPr lang="en-US" smtClean="0"/>
              <a:t>6</a:t>
            </a:fld>
            <a:endParaRPr lang="en-US"/>
          </a:p>
        </p:txBody>
      </p:sp>
    </p:spTree>
    <p:extLst>
      <p:ext uri="{BB962C8B-B14F-4D97-AF65-F5344CB8AC3E}">
        <p14:creationId xmlns:p14="http://schemas.microsoft.com/office/powerpoint/2010/main" val="14573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68A984-73AD-C84B-BB39-10EB1EFA4143}" type="slidenum">
              <a:rPr lang="en-US" smtClean="0"/>
              <a:t>7</a:t>
            </a:fld>
            <a:endParaRPr lang="en-US"/>
          </a:p>
        </p:txBody>
      </p:sp>
    </p:spTree>
    <p:extLst>
      <p:ext uri="{BB962C8B-B14F-4D97-AF65-F5344CB8AC3E}">
        <p14:creationId xmlns:p14="http://schemas.microsoft.com/office/powerpoint/2010/main" val="1609962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68A984-73AD-C84B-BB39-10EB1EFA4143}" type="slidenum">
              <a:rPr lang="en-US" smtClean="0"/>
              <a:t>17</a:t>
            </a:fld>
            <a:endParaRPr lang="en-US"/>
          </a:p>
        </p:txBody>
      </p:sp>
    </p:spTree>
    <p:extLst>
      <p:ext uri="{BB962C8B-B14F-4D97-AF65-F5344CB8AC3E}">
        <p14:creationId xmlns:p14="http://schemas.microsoft.com/office/powerpoint/2010/main" val="3441322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68A984-73AD-C84B-BB39-10EB1EFA4143}" type="slidenum">
              <a:rPr lang="en-US" smtClean="0"/>
              <a:t>18</a:t>
            </a:fld>
            <a:endParaRPr lang="en-US"/>
          </a:p>
        </p:txBody>
      </p:sp>
    </p:spTree>
    <p:extLst>
      <p:ext uri="{BB962C8B-B14F-4D97-AF65-F5344CB8AC3E}">
        <p14:creationId xmlns:p14="http://schemas.microsoft.com/office/powerpoint/2010/main" val="1371948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3EBC6-1E53-0644-A27A-13DBC40E5C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851143-5EBE-664D-AFB2-A205D805D8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B2A112-B4BE-7143-9C51-8B4F0AF6FE24}"/>
              </a:ext>
            </a:extLst>
          </p:cNvPr>
          <p:cNvSpPr>
            <a:spLocks noGrp="1"/>
          </p:cNvSpPr>
          <p:nvPr>
            <p:ph type="dt" sz="half" idx="10"/>
          </p:nvPr>
        </p:nvSpPr>
        <p:spPr/>
        <p:txBody>
          <a:bodyPr/>
          <a:lstStyle/>
          <a:p>
            <a:fld id="{6B35C744-22B7-DB47-AE8A-4378006798AE}" type="datetimeFigureOut">
              <a:rPr lang="en-US" smtClean="0"/>
              <a:t>5/3/22</a:t>
            </a:fld>
            <a:endParaRPr lang="en-US"/>
          </a:p>
        </p:txBody>
      </p:sp>
      <p:sp>
        <p:nvSpPr>
          <p:cNvPr id="5" name="Footer Placeholder 4">
            <a:extLst>
              <a:ext uri="{FF2B5EF4-FFF2-40B4-BE49-F238E27FC236}">
                <a16:creationId xmlns:a16="http://schemas.microsoft.com/office/drawing/2014/main" id="{2AF343B2-B603-2848-9F26-6D638338DA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8CD5BA-6C8E-AA4C-A723-1617D92494BB}"/>
              </a:ext>
            </a:extLst>
          </p:cNvPr>
          <p:cNvSpPr>
            <a:spLocks noGrp="1"/>
          </p:cNvSpPr>
          <p:nvPr>
            <p:ph type="sldNum" sz="quarter" idx="12"/>
          </p:nvPr>
        </p:nvSpPr>
        <p:spPr/>
        <p:txBody>
          <a:bodyPr/>
          <a:lstStyle/>
          <a:p>
            <a:fld id="{7DC13B20-778A-474F-8AE4-D4099FFCA977}" type="slidenum">
              <a:rPr lang="en-US" smtClean="0"/>
              <a:t>‹#›</a:t>
            </a:fld>
            <a:endParaRPr lang="en-US"/>
          </a:p>
        </p:txBody>
      </p:sp>
    </p:spTree>
    <p:extLst>
      <p:ext uri="{BB962C8B-B14F-4D97-AF65-F5344CB8AC3E}">
        <p14:creationId xmlns:p14="http://schemas.microsoft.com/office/powerpoint/2010/main" val="76233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BC9CC-8A09-0340-B5B0-2E80D64A7F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30DD3E-338E-9140-8933-DE9A5C6D32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0CCD73-19E2-3F4C-B21D-D039C1F36D4D}"/>
              </a:ext>
            </a:extLst>
          </p:cNvPr>
          <p:cNvSpPr>
            <a:spLocks noGrp="1"/>
          </p:cNvSpPr>
          <p:nvPr>
            <p:ph type="dt" sz="half" idx="10"/>
          </p:nvPr>
        </p:nvSpPr>
        <p:spPr/>
        <p:txBody>
          <a:bodyPr/>
          <a:lstStyle/>
          <a:p>
            <a:fld id="{6B35C744-22B7-DB47-AE8A-4378006798AE}" type="datetimeFigureOut">
              <a:rPr lang="en-US" smtClean="0"/>
              <a:t>5/3/22</a:t>
            </a:fld>
            <a:endParaRPr lang="en-US"/>
          </a:p>
        </p:txBody>
      </p:sp>
      <p:sp>
        <p:nvSpPr>
          <p:cNvPr id="5" name="Footer Placeholder 4">
            <a:extLst>
              <a:ext uri="{FF2B5EF4-FFF2-40B4-BE49-F238E27FC236}">
                <a16:creationId xmlns:a16="http://schemas.microsoft.com/office/drawing/2014/main" id="{D0D04A35-7D3C-0F47-9E54-6B3289DC44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ED6B63-C621-A747-A6ED-D89110316E13}"/>
              </a:ext>
            </a:extLst>
          </p:cNvPr>
          <p:cNvSpPr>
            <a:spLocks noGrp="1"/>
          </p:cNvSpPr>
          <p:nvPr>
            <p:ph type="sldNum" sz="quarter" idx="12"/>
          </p:nvPr>
        </p:nvSpPr>
        <p:spPr/>
        <p:txBody>
          <a:bodyPr/>
          <a:lstStyle/>
          <a:p>
            <a:fld id="{7DC13B20-778A-474F-8AE4-D4099FFCA977}" type="slidenum">
              <a:rPr lang="en-US" smtClean="0"/>
              <a:t>‹#›</a:t>
            </a:fld>
            <a:endParaRPr lang="en-US"/>
          </a:p>
        </p:txBody>
      </p:sp>
    </p:spTree>
    <p:extLst>
      <p:ext uri="{BB962C8B-B14F-4D97-AF65-F5344CB8AC3E}">
        <p14:creationId xmlns:p14="http://schemas.microsoft.com/office/powerpoint/2010/main" val="607197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7FC24D-C2A0-7B47-94BD-77CAAA61970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D7FC73-62AD-374F-B742-75068D3309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7DE81-59B1-7A4A-B984-0DE96E5AA079}"/>
              </a:ext>
            </a:extLst>
          </p:cNvPr>
          <p:cNvSpPr>
            <a:spLocks noGrp="1"/>
          </p:cNvSpPr>
          <p:nvPr>
            <p:ph type="dt" sz="half" idx="10"/>
          </p:nvPr>
        </p:nvSpPr>
        <p:spPr/>
        <p:txBody>
          <a:bodyPr/>
          <a:lstStyle/>
          <a:p>
            <a:fld id="{6B35C744-22B7-DB47-AE8A-4378006798AE}" type="datetimeFigureOut">
              <a:rPr lang="en-US" smtClean="0"/>
              <a:t>5/3/22</a:t>
            </a:fld>
            <a:endParaRPr lang="en-US"/>
          </a:p>
        </p:txBody>
      </p:sp>
      <p:sp>
        <p:nvSpPr>
          <p:cNvPr id="5" name="Footer Placeholder 4">
            <a:extLst>
              <a:ext uri="{FF2B5EF4-FFF2-40B4-BE49-F238E27FC236}">
                <a16:creationId xmlns:a16="http://schemas.microsoft.com/office/drawing/2014/main" id="{CAD3016D-3C93-CF4F-88B3-5EA7FF2F64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F050B4-5914-1A4B-B7C8-848A96C759F2}"/>
              </a:ext>
            </a:extLst>
          </p:cNvPr>
          <p:cNvSpPr>
            <a:spLocks noGrp="1"/>
          </p:cNvSpPr>
          <p:nvPr>
            <p:ph type="sldNum" sz="quarter" idx="12"/>
          </p:nvPr>
        </p:nvSpPr>
        <p:spPr/>
        <p:txBody>
          <a:bodyPr/>
          <a:lstStyle/>
          <a:p>
            <a:fld id="{7DC13B20-778A-474F-8AE4-D4099FFCA977}" type="slidenum">
              <a:rPr lang="en-US" smtClean="0"/>
              <a:t>‹#›</a:t>
            </a:fld>
            <a:endParaRPr lang="en-US"/>
          </a:p>
        </p:txBody>
      </p:sp>
    </p:spTree>
    <p:extLst>
      <p:ext uri="{BB962C8B-B14F-4D97-AF65-F5344CB8AC3E}">
        <p14:creationId xmlns:p14="http://schemas.microsoft.com/office/powerpoint/2010/main" val="2475926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6077D-83A2-1141-ACA3-C05661A214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480E23-BAB8-A347-BFA6-EC4B41C4E2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6726B2-A0B2-7B41-9EE0-86A4B8523FBB}"/>
              </a:ext>
            </a:extLst>
          </p:cNvPr>
          <p:cNvSpPr>
            <a:spLocks noGrp="1"/>
          </p:cNvSpPr>
          <p:nvPr>
            <p:ph type="dt" sz="half" idx="10"/>
          </p:nvPr>
        </p:nvSpPr>
        <p:spPr/>
        <p:txBody>
          <a:bodyPr/>
          <a:lstStyle/>
          <a:p>
            <a:fld id="{6B35C744-22B7-DB47-AE8A-4378006798AE}" type="datetimeFigureOut">
              <a:rPr lang="en-US" smtClean="0"/>
              <a:t>5/3/22</a:t>
            </a:fld>
            <a:endParaRPr lang="en-US"/>
          </a:p>
        </p:txBody>
      </p:sp>
      <p:sp>
        <p:nvSpPr>
          <p:cNvPr id="5" name="Footer Placeholder 4">
            <a:extLst>
              <a:ext uri="{FF2B5EF4-FFF2-40B4-BE49-F238E27FC236}">
                <a16:creationId xmlns:a16="http://schemas.microsoft.com/office/drawing/2014/main" id="{7205C178-C112-A444-BB17-6D00E846E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67AE17-4832-3F41-9275-2373C0A6138C}"/>
              </a:ext>
            </a:extLst>
          </p:cNvPr>
          <p:cNvSpPr>
            <a:spLocks noGrp="1"/>
          </p:cNvSpPr>
          <p:nvPr>
            <p:ph type="sldNum" sz="quarter" idx="12"/>
          </p:nvPr>
        </p:nvSpPr>
        <p:spPr/>
        <p:txBody>
          <a:bodyPr/>
          <a:lstStyle/>
          <a:p>
            <a:fld id="{7DC13B20-778A-474F-8AE4-D4099FFCA977}" type="slidenum">
              <a:rPr lang="en-US" smtClean="0"/>
              <a:t>‹#›</a:t>
            </a:fld>
            <a:endParaRPr lang="en-US"/>
          </a:p>
        </p:txBody>
      </p:sp>
    </p:spTree>
    <p:extLst>
      <p:ext uri="{BB962C8B-B14F-4D97-AF65-F5344CB8AC3E}">
        <p14:creationId xmlns:p14="http://schemas.microsoft.com/office/powerpoint/2010/main" val="708127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202C-FD2E-8F48-A6AD-404AA8942C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828B73-9310-884F-A072-49BB8B7F0E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D68699-64DA-D747-B2BE-CE9A54479B43}"/>
              </a:ext>
            </a:extLst>
          </p:cNvPr>
          <p:cNvSpPr>
            <a:spLocks noGrp="1"/>
          </p:cNvSpPr>
          <p:nvPr>
            <p:ph type="dt" sz="half" idx="10"/>
          </p:nvPr>
        </p:nvSpPr>
        <p:spPr/>
        <p:txBody>
          <a:bodyPr/>
          <a:lstStyle/>
          <a:p>
            <a:fld id="{6B35C744-22B7-DB47-AE8A-4378006798AE}" type="datetimeFigureOut">
              <a:rPr lang="en-US" smtClean="0"/>
              <a:t>5/3/22</a:t>
            </a:fld>
            <a:endParaRPr lang="en-US"/>
          </a:p>
        </p:txBody>
      </p:sp>
      <p:sp>
        <p:nvSpPr>
          <p:cNvPr id="5" name="Footer Placeholder 4">
            <a:extLst>
              <a:ext uri="{FF2B5EF4-FFF2-40B4-BE49-F238E27FC236}">
                <a16:creationId xmlns:a16="http://schemas.microsoft.com/office/drawing/2014/main" id="{354BC089-B28C-434C-A4AB-98386149FB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91696D-4C84-1A44-A37E-D6FEE8E77A0B}"/>
              </a:ext>
            </a:extLst>
          </p:cNvPr>
          <p:cNvSpPr>
            <a:spLocks noGrp="1"/>
          </p:cNvSpPr>
          <p:nvPr>
            <p:ph type="sldNum" sz="quarter" idx="12"/>
          </p:nvPr>
        </p:nvSpPr>
        <p:spPr/>
        <p:txBody>
          <a:bodyPr/>
          <a:lstStyle/>
          <a:p>
            <a:fld id="{7DC13B20-778A-474F-8AE4-D4099FFCA977}" type="slidenum">
              <a:rPr lang="en-US" smtClean="0"/>
              <a:t>‹#›</a:t>
            </a:fld>
            <a:endParaRPr lang="en-US"/>
          </a:p>
        </p:txBody>
      </p:sp>
    </p:spTree>
    <p:extLst>
      <p:ext uri="{BB962C8B-B14F-4D97-AF65-F5344CB8AC3E}">
        <p14:creationId xmlns:p14="http://schemas.microsoft.com/office/powerpoint/2010/main" val="3842223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674F-1578-4646-B5CC-82FD3C67C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C092AD-19F6-BD47-AC73-0D2180115A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1385A3-E667-4049-BB99-A0E468030D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85D6AA-7645-7149-95B9-C9C296DCE274}"/>
              </a:ext>
            </a:extLst>
          </p:cNvPr>
          <p:cNvSpPr>
            <a:spLocks noGrp="1"/>
          </p:cNvSpPr>
          <p:nvPr>
            <p:ph type="dt" sz="half" idx="10"/>
          </p:nvPr>
        </p:nvSpPr>
        <p:spPr/>
        <p:txBody>
          <a:bodyPr/>
          <a:lstStyle/>
          <a:p>
            <a:fld id="{6B35C744-22B7-DB47-AE8A-4378006798AE}" type="datetimeFigureOut">
              <a:rPr lang="en-US" smtClean="0"/>
              <a:t>5/3/22</a:t>
            </a:fld>
            <a:endParaRPr lang="en-US"/>
          </a:p>
        </p:txBody>
      </p:sp>
      <p:sp>
        <p:nvSpPr>
          <p:cNvPr id="6" name="Footer Placeholder 5">
            <a:extLst>
              <a:ext uri="{FF2B5EF4-FFF2-40B4-BE49-F238E27FC236}">
                <a16:creationId xmlns:a16="http://schemas.microsoft.com/office/drawing/2014/main" id="{EEA298D8-41C0-3544-8998-81C09C32DC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F64DD5-A5F0-FD4C-97E5-2D2D5BFFE07B}"/>
              </a:ext>
            </a:extLst>
          </p:cNvPr>
          <p:cNvSpPr>
            <a:spLocks noGrp="1"/>
          </p:cNvSpPr>
          <p:nvPr>
            <p:ph type="sldNum" sz="quarter" idx="12"/>
          </p:nvPr>
        </p:nvSpPr>
        <p:spPr/>
        <p:txBody>
          <a:bodyPr/>
          <a:lstStyle/>
          <a:p>
            <a:fld id="{7DC13B20-778A-474F-8AE4-D4099FFCA977}" type="slidenum">
              <a:rPr lang="en-US" smtClean="0"/>
              <a:t>‹#›</a:t>
            </a:fld>
            <a:endParaRPr lang="en-US"/>
          </a:p>
        </p:txBody>
      </p:sp>
    </p:spTree>
    <p:extLst>
      <p:ext uri="{BB962C8B-B14F-4D97-AF65-F5344CB8AC3E}">
        <p14:creationId xmlns:p14="http://schemas.microsoft.com/office/powerpoint/2010/main" val="2288278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3C95A-7DC2-5649-AD59-E7BCE5B985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685984-9B5A-BE4B-B122-6D50B8F1EF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9E61F3-1307-8643-96C0-61CE714EF9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2086F-A130-A246-B3ED-3D194E4511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424E5E-A35F-1749-8283-44AA88E23C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49A731-877C-894B-B1B8-32223677430E}"/>
              </a:ext>
            </a:extLst>
          </p:cNvPr>
          <p:cNvSpPr>
            <a:spLocks noGrp="1"/>
          </p:cNvSpPr>
          <p:nvPr>
            <p:ph type="dt" sz="half" idx="10"/>
          </p:nvPr>
        </p:nvSpPr>
        <p:spPr/>
        <p:txBody>
          <a:bodyPr/>
          <a:lstStyle/>
          <a:p>
            <a:fld id="{6B35C744-22B7-DB47-AE8A-4378006798AE}" type="datetimeFigureOut">
              <a:rPr lang="en-US" smtClean="0"/>
              <a:t>5/3/22</a:t>
            </a:fld>
            <a:endParaRPr lang="en-US"/>
          </a:p>
        </p:txBody>
      </p:sp>
      <p:sp>
        <p:nvSpPr>
          <p:cNvPr id="8" name="Footer Placeholder 7">
            <a:extLst>
              <a:ext uri="{FF2B5EF4-FFF2-40B4-BE49-F238E27FC236}">
                <a16:creationId xmlns:a16="http://schemas.microsoft.com/office/drawing/2014/main" id="{02617C64-CFC7-6844-B65B-A401D99F74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9381D6-A376-7A43-BCCD-FB88E2C374ED}"/>
              </a:ext>
            </a:extLst>
          </p:cNvPr>
          <p:cNvSpPr>
            <a:spLocks noGrp="1"/>
          </p:cNvSpPr>
          <p:nvPr>
            <p:ph type="sldNum" sz="quarter" idx="12"/>
          </p:nvPr>
        </p:nvSpPr>
        <p:spPr/>
        <p:txBody>
          <a:bodyPr/>
          <a:lstStyle/>
          <a:p>
            <a:fld id="{7DC13B20-778A-474F-8AE4-D4099FFCA977}" type="slidenum">
              <a:rPr lang="en-US" smtClean="0"/>
              <a:t>‹#›</a:t>
            </a:fld>
            <a:endParaRPr lang="en-US"/>
          </a:p>
        </p:txBody>
      </p:sp>
    </p:spTree>
    <p:extLst>
      <p:ext uri="{BB962C8B-B14F-4D97-AF65-F5344CB8AC3E}">
        <p14:creationId xmlns:p14="http://schemas.microsoft.com/office/powerpoint/2010/main" val="2551562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B9933-BFE9-BD4C-A009-9223DA678A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4A108F-A75D-0849-92B1-C6E4EC02A00A}"/>
              </a:ext>
            </a:extLst>
          </p:cNvPr>
          <p:cNvSpPr>
            <a:spLocks noGrp="1"/>
          </p:cNvSpPr>
          <p:nvPr>
            <p:ph type="dt" sz="half" idx="10"/>
          </p:nvPr>
        </p:nvSpPr>
        <p:spPr/>
        <p:txBody>
          <a:bodyPr/>
          <a:lstStyle/>
          <a:p>
            <a:fld id="{6B35C744-22B7-DB47-AE8A-4378006798AE}" type="datetimeFigureOut">
              <a:rPr lang="en-US" smtClean="0"/>
              <a:t>5/3/22</a:t>
            </a:fld>
            <a:endParaRPr lang="en-US"/>
          </a:p>
        </p:txBody>
      </p:sp>
      <p:sp>
        <p:nvSpPr>
          <p:cNvPr id="4" name="Footer Placeholder 3">
            <a:extLst>
              <a:ext uri="{FF2B5EF4-FFF2-40B4-BE49-F238E27FC236}">
                <a16:creationId xmlns:a16="http://schemas.microsoft.com/office/drawing/2014/main" id="{DC8E1E4B-AD8E-7748-9690-18DA4CCFFC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31C239-4802-7742-A761-F57D607CB8A9}"/>
              </a:ext>
            </a:extLst>
          </p:cNvPr>
          <p:cNvSpPr>
            <a:spLocks noGrp="1"/>
          </p:cNvSpPr>
          <p:nvPr>
            <p:ph type="sldNum" sz="quarter" idx="12"/>
          </p:nvPr>
        </p:nvSpPr>
        <p:spPr/>
        <p:txBody>
          <a:bodyPr/>
          <a:lstStyle/>
          <a:p>
            <a:fld id="{7DC13B20-778A-474F-8AE4-D4099FFCA977}" type="slidenum">
              <a:rPr lang="en-US" smtClean="0"/>
              <a:t>‹#›</a:t>
            </a:fld>
            <a:endParaRPr lang="en-US"/>
          </a:p>
        </p:txBody>
      </p:sp>
    </p:spTree>
    <p:extLst>
      <p:ext uri="{BB962C8B-B14F-4D97-AF65-F5344CB8AC3E}">
        <p14:creationId xmlns:p14="http://schemas.microsoft.com/office/powerpoint/2010/main" val="463932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D068C0-CC91-3E4C-BDE8-B3B28792C3A6}"/>
              </a:ext>
            </a:extLst>
          </p:cNvPr>
          <p:cNvSpPr>
            <a:spLocks noGrp="1"/>
          </p:cNvSpPr>
          <p:nvPr>
            <p:ph type="dt" sz="half" idx="10"/>
          </p:nvPr>
        </p:nvSpPr>
        <p:spPr/>
        <p:txBody>
          <a:bodyPr/>
          <a:lstStyle/>
          <a:p>
            <a:fld id="{6B35C744-22B7-DB47-AE8A-4378006798AE}" type="datetimeFigureOut">
              <a:rPr lang="en-US" smtClean="0"/>
              <a:t>5/3/22</a:t>
            </a:fld>
            <a:endParaRPr lang="en-US"/>
          </a:p>
        </p:txBody>
      </p:sp>
      <p:sp>
        <p:nvSpPr>
          <p:cNvPr id="3" name="Footer Placeholder 2">
            <a:extLst>
              <a:ext uri="{FF2B5EF4-FFF2-40B4-BE49-F238E27FC236}">
                <a16:creationId xmlns:a16="http://schemas.microsoft.com/office/drawing/2014/main" id="{8C390156-64EA-DE4D-99C5-825B47C2D3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0A1891-DBBA-4A48-A991-CFFCE1AAD640}"/>
              </a:ext>
            </a:extLst>
          </p:cNvPr>
          <p:cNvSpPr>
            <a:spLocks noGrp="1"/>
          </p:cNvSpPr>
          <p:nvPr>
            <p:ph type="sldNum" sz="quarter" idx="12"/>
          </p:nvPr>
        </p:nvSpPr>
        <p:spPr/>
        <p:txBody>
          <a:bodyPr/>
          <a:lstStyle/>
          <a:p>
            <a:fld id="{7DC13B20-778A-474F-8AE4-D4099FFCA977}" type="slidenum">
              <a:rPr lang="en-US" smtClean="0"/>
              <a:t>‹#›</a:t>
            </a:fld>
            <a:endParaRPr lang="en-US"/>
          </a:p>
        </p:txBody>
      </p:sp>
    </p:spTree>
    <p:extLst>
      <p:ext uri="{BB962C8B-B14F-4D97-AF65-F5344CB8AC3E}">
        <p14:creationId xmlns:p14="http://schemas.microsoft.com/office/powerpoint/2010/main" val="351773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57080-E93E-7941-876F-9648F2858F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30C907-B089-B146-A429-F301D86426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120E1C-CC86-DF45-945D-CC40EED21E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E3537-8C2B-3843-A47F-CEBC0A7357FF}"/>
              </a:ext>
            </a:extLst>
          </p:cNvPr>
          <p:cNvSpPr>
            <a:spLocks noGrp="1"/>
          </p:cNvSpPr>
          <p:nvPr>
            <p:ph type="dt" sz="half" idx="10"/>
          </p:nvPr>
        </p:nvSpPr>
        <p:spPr/>
        <p:txBody>
          <a:bodyPr/>
          <a:lstStyle/>
          <a:p>
            <a:fld id="{6B35C744-22B7-DB47-AE8A-4378006798AE}" type="datetimeFigureOut">
              <a:rPr lang="en-US" smtClean="0"/>
              <a:t>5/3/22</a:t>
            </a:fld>
            <a:endParaRPr lang="en-US"/>
          </a:p>
        </p:txBody>
      </p:sp>
      <p:sp>
        <p:nvSpPr>
          <p:cNvPr id="6" name="Footer Placeholder 5">
            <a:extLst>
              <a:ext uri="{FF2B5EF4-FFF2-40B4-BE49-F238E27FC236}">
                <a16:creationId xmlns:a16="http://schemas.microsoft.com/office/drawing/2014/main" id="{1BB2E3F0-9851-D149-AF86-79A2D6B02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A34A37-8BFB-4141-98C1-E7BEF333D930}"/>
              </a:ext>
            </a:extLst>
          </p:cNvPr>
          <p:cNvSpPr>
            <a:spLocks noGrp="1"/>
          </p:cNvSpPr>
          <p:nvPr>
            <p:ph type="sldNum" sz="quarter" idx="12"/>
          </p:nvPr>
        </p:nvSpPr>
        <p:spPr/>
        <p:txBody>
          <a:bodyPr/>
          <a:lstStyle/>
          <a:p>
            <a:fld id="{7DC13B20-778A-474F-8AE4-D4099FFCA977}" type="slidenum">
              <a:rPr lang="en-US" smtClean="0"/>
              <a:t>‹#›</a:t>
            </a:fld>
            <a:endParaRPr lang="en-US"/>
          </a:p>
        </p:txBody>
      </p:sp>
    </p:spTree>
    <p:extLst>
      <p:ext uri="{BB962C8B-B14F-4D97-AF65-F5344CB8AC3E}">
        <p14:creationId xmlns:p14="http://schemas.microsoft.com/office/powerpoint/2010/main" val="2272442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4DE92-B4D0-6B4D-85E6-671F98BF10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8CFF44-D42D-9E4C-A4AF-5DCF0B1BB0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D9E25F-BFBD-9140-92A6-47420E73AA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378909-E3FA-AB4A-889D-08D8346A6BC8}"/>
              </a:ext>
            </a:extLst>
          </p:cNvPr>
          <p:cNvSpPr>
            <a:spLocks noGrp="1"/>
          </p:cNvSpPr>
          <p:nvPr>
            <p:ph type="dt" sz="half" idx="10"/>
          </p:nvPr>
        </p:nvSpPr>
        <p:spPr/>
        <p:txBody>
          <a:bodyPr/>
          <a:lstStyle/>
          <a:p>
            <a:fld id="{6B35C744-22B7-DB47-AE8A-4378006798AE}" type="datetimeFigureOut">
              <a:rPr lang="en-US" smtClean="0"/>
              <a:t>5/3/22</a:t>
            </a:fld>
            <a:endParaRPr lang="en-US"/>
          </a:p>
        </p:txBody>
      </p:sp>
      <p:sp>
        <p:nvSpPr>
          <p:cNvPr id="6" name="Footer Placeholder 5">
            <a:extLst>
              <a:ext uri="{FF2B5EF4-FFF2-40B4-BE49-F238E27FC236}">
                <a16:creationId xmlns:a16="http://schemas.microsoft.com/office/drawing/2014/main" id="{DDE80111-EA47-AE41-A5FA-D88B579CDF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94F341-5FDE-6C47-B8FC-236AD84433A2}"/>
              </a:ext>
            </a:extLst>
          </p:cNvPr>
          <p:cNvSpPr>
            <a:spLocks noGrp="1"/>
          </p:cNvSpPr>
          <p:nvPr>
            <p:ph type="sldNum" sz="quarter" idx="12"/>
          </p:nvPr>
        </p:nvSpPr>
        <p:spPr/>
        <p:txBody>
          <a:bodyPr/>
          <a:lstStyle/>
          <a:p>
            <a:fld id="{7DC13B20-778A-474F-8AE4-D4099FFCA977}" type="slidenum">
              <a:rPr lang="en-US" smtClean="0"/>
              <a:t>‹#›</a:t>
            </a:fld>
            <a:endParaRPr lang="en-US"/>
          </a:p>
        </p:txBody>
      </p:sp>
    </p:spTree>
    <p:extLst>
      <p:ext uri="{BB962C8B-B14F-4D97-AF65-F5344CB8AC3E}">
        <p14:creationId xmlns:p14="http://schemas.microsoft.com/office/powerpoint/2010/main" val="1164692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26867C-16B9-1D42-9F21-0FC1C74EA7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B4A6E9-37E7-1C49-B206-DD06C05D62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C3EFA-3032-194F-B2C2-586E33A452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35C744-22B7-DB47-AE8A-4378006798AE}" type="datetimeFigureOut">
              <a:rPr lang="en-US" smtClean="0"/>
              <a:t>5/3/22</a:t>
            </a:fld>
            <a:endParaRPr lang="en-US"/>
          </a:p>
        </p:txBody>
      </p:sp>
      <p:sp>
        <p:nvSpPr>
          <p:cNvPr id="5" name="Footer Placeholder 4">
            <a:extLst>
              <a:ext uri="{FF2B5EF4-FFF2-40B4-BE49-F238E27FC236}">
                <a16:creationId xmlns:a16="http://schemas.microsoft.com/office/drawing/2014/main" id="{C6D0B28D-868A-764D-A36D-9240F7CB04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67BEB2-9B00-8C46-B67D-3A49E84356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13B20-778A-474F-8AE4-D4099FFCA977}" type="slidenum">
              <a:rPr lang="en-US" smtClean="0"/>
              <a:t>‹#›</a:t>
            </a:fld>
            <a:endParaRPr lang="en-US"/>
          </a:p>
        </p:txBody>
      </p:sp>
    </p:spTree>
    <p:extLst>
      <p:ext uri="{BB962C8B-B14F-4D97-AF65-F5344CB8AC3E}">
        <p14:creationId xmlns:p14="http://schemas.microsoft.com/office/powerpoint/2010/main" val="127963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7AD4887E-620C-2645-AF7C-98B47390A057}"/>
              </a:ext>
            </a:extLst>
          </p:cNvPr>
          <p:cNvPicPr>
            <a:picLocks noChangeAspect="1"/>
          </p:cNvPicPr>
          <p:nvPr/>
        </p:nvPicPr>
        <p:blipFill>
          <a:blip r:embed="rId3">
            <a:alphaModFix amt="80000"/>
          </a:blip>
          <a:stretch>
            <a:fillRect/>
          </a:stretch>
        </p:blipFill>
        <p:spPr>
          <a:xfrm>
            <a:off x="3771900" y="1280314"/>
            <a:ext cx="4457700" cy="4363245"/>
          </a:xfrm>
          <a:prstGeom prst="rect">
            <a:avLst/>
          </a:prstGeom>
        </p:spPr>
      </p:pic>
      <p:sp>
        <p:nvSpPr>
          <p:cNvPr id="2" name="Title 1">
            <a:extLst>
              <a:ext uri="{FF2B5EF4-FFF2-40B4-BE49-F238E27FC236}">
                <a16:creationId xmlns:a16="http://schemas.microsoft.com/office/drawing/2014/main" id="{23C5031D-87A7-D945-A80E-AF044F0575E7}"/>
              </a:ext>
            </a:extLst>
          </p:cNvPr>
          <p:cNvSpPr>
            <a:spLocks noGrp="1"/>
          </p:cNvSpPr>
          <p:nvPr>
            <p:ph type="ctrTitle"/>
          </p:nvPr>
        </p:nvSpPr>
        <p:spPr>
          <a:xfrm>
            <a:off x="0" y="0"/>
            <a:ext cx="12192000" cy="1394619"/>
          </a:xfrm>
          <a:solidFill>
            <a:schemeClr val="tx1"/>
          </a:solidFill>
        </p:spPr>
        <p:txBody>
          <a:bodyPr/>
          <a:lstStyle/>
          <a:p>
            <a:r>
              <a:rPr lang="en-US">
                <a:solidFill>
                  <a:schemeClr val="bg2"/>
                </a:solidFill>
              </a:rPr>
              <a:t>Cougcoin Wallet</a:t>
            </a:r>
          </a:p>
        </p:txBody>
      </p:sp>
      <p:sp>
        <p:nvSpPr>
          <p:cNvPr id="3" name="Subtitle 2">
            <a:extLst>
              <a:ext uri="{FF2B5EF4-FFF2-40B4-BE49-F238E27FC236}">
                <a16:creationId xmlns:a16="http://schemas.microsoft.com/office/drawing/2014/main" id="{03BFE3CF-D390-9C4F-AAA0-FB437758D536}"/>
              </a:ext>
            </a:extLst>
          </p:cNvPr>
          <p:cNvSpPr>
            <a:spLocks noGrp="1"/>
          </p:cNvSpPr>
          <p:nvPr>
            <p:ph type="subTitle" idx="1"/>
          </p:nvPr>
        </p:nvSpPr>
        <p:spPr>
          <a:xfrm>
            <a:off x="0" y="5463382"/>
            <a:ext cx="12192000" cy="1394619"/>
          </a:xfrm>
          <a:solidFill>
            <a:srgbClr val="721600"/>
          </a:solidFill>
        </p:spPr>
        <p:txBody>
          <a:bodyPr>
            <a:normAutofit fontScale="85000" lnSpcReduction="10000"/>
          </a:bodyPr>
          <a:lstStyle/>
          <a:p>
            <a:r>
              <a:rPr lang="en-US" sz="5200">
                <a:solidFill>
                  <a:schemeClr val="bg1"/>
                </a:solidFill>
              </a:rPr>
              <a:t>Team:</a:t>
            </a:r>
          </a:p>
          <a:p>
            <a:r>
              <a:rPr lang="en-US" sz="3300" err="1">
                <a:solidFill>
                  <a:schemeClr val="bg1"/>
                </a:solidFill>
              </a:rPr>
              <a:t>Rushabh</a:t>
            </a:r>
            <a:r>
              <a:rPr lang="en-US" sz="3300">
                <a:solidFill>
                  <a:schemeClr val="bg1"/>
                </a:solidFill>
              </a:rPr>
              <a:t> Shah, Harsh Tyagi ,Prashant </a:t>
            </a:r>
            <a:r>
              <a:rPr lang="en-US" sz="3300" err="1">
                <a:solidFill>
                  <a:schemeClr val="bg1"/>
                </a:solidFill>
              </a:rPr>
              <a:t>Athaluri</a:t>
            </a:r>
            <a:r>
              <a:rPr lang="en-US" sz="3300">
                <a:solidFill>
                  <a:schemeClr val="bg1"/>
                </a:solidFill>
              </a:rPr>
              <a:t>, </a:t>
            </a:r>
            <a:r>
              <a:rPr lang="en-US" sz="3300" err="1">
                <a:solidFill>
                  <a:schemeClr val="bg1"/>
                </a:solidFill>
              </a:rPr>
              <a:t>Sanjita</a:t>
            </a:r>
            <a:r>
              <a:rPr lang="en-US" sz="3300">
                <a:solidFill>
                  <a:schemeClr val="bg1"/>
                </a:solidFill>
              </a:rPr>
              <a:t> </a:t>
            </a:r>
            <a:r>
              <a:rPr lang="en-US" sz="3300" err="1">
                <a:solidFill>
                  <a:schemeClr val="bg1"/>
                </a:solidFill>
              </a:rPr>
              <a:t>Bhavirishetty</a:t>
            </a:r>
            <a:r>
              <a:rPr lang="en-US" sz="3300">
                <a:solidFill>
                  <a:schemeClr val="bg1"/>
                </a:solidFill>
              </a:rPr>
              <a:t>, Eshwar Pilli</a:t>
            </a:r>
          </a:p>
        </p:txBody>
      </p:sp>
    </p:spTree>
    <p:extLst>
      <p:ext uri="{BB962C8B-B14F-4D97-AF65-F5344CB8AC3E}">
        <p14:creationId xmlns:p14="http://schemas.microsoft.com/office/powerpoint/2010/main" val="79436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996B55-B186-7F40-A4F3-C9D27202EE0A}"/>
              </a:ext>
            </a:extLst>
          </p:cNvPr>
          <p:cNvSpPr txBox="1">
            <a:spLocks/>
          </p:cNvSpPr>
          <p:nvPr/>
        </p:nvSpPr>
        <p:spPr>
          <a:xfrm>
            <a:off x="914400" y="1788160"/>
            <a:ext cx="10525760" cy="3535679"/>
          </a:xfrm>
          <a:prstGeom prst="rect">
            <a:avLst/>
          </a:prstGeom>
          <a:solidFill>
            <a:schemeClr val="tx1">
              <a:alpha val="81178"/>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2"/>
                </a:solidFill>
              </a:rPr>
              <a:t>Task2: Transferring crypto coins to your friend’s wallet.</a:t>
            </a:r>
          </a:p>
        </p:txBody>
      </p:sp>
    </p:spTree>
    <p:extLst>
      <p:ext uri="{BB962C8B-B14F-4D97-AF65-F5344CB8AC3E}">
        <p14:creationId xmlns:p14="http://schemas.microsoft.com/office/powerpoint/2010/main" val="226808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996B55-B186-7F40-A4F3-C9D27202EE0A}"/>
              </a:ext>
            </a:extLst>
          </p:cNvPr>
          <p:cNvSpPr txBox="1">
            <a:spLocks/>
          </p:cNvSpPr>
          <p:nvPr/>
        </p:nvSpPr>
        <p:spPr>
          <a:xfrm>
            <a:off x="914400" y="1788160"/>
            <a:ext cx="10525760" cy="3535679"/>
          </a:xfrm>
          <a:prstGeom prst="rect">
            <a:avLst/>
          </a:prstGeom>
          <a:solidFill>
            <a:srgbClr val="721600">
              <a:alpha val="81178"/>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2"/>
                </a:solidFill>
              </a:rPr>
              <a:t>Task3: Transfer/Exchange coins in your own wallet.</a:t>
            </a:r>
          </a:p>
        </p:txBody>
      </p:sp>
    </p:spTree>
    <p:extLst>
      <p:ext uri="{BB962C8B-B14F-4D97-AF65-F5344CB8AC3E}">
        <p14:creationId xmlns:p14="http://schemas.microsoft.com/office/powerpoint/2010/main" val="690267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996B55-B186-7F40-A4F3-C9D27202EE0A}"/>
              </a:ext>
            </a:extLst>
          </p:cNvPr>
          <p:cNvSpPr txBox="1">
            <a:spLocks/>
          </p:cNvSpPr>
          <p:nvPr/>
        </p:nvSpPr>
        <p:spPr>
          <a:xfrm>
            <a:off x="914400" y="1788160"/>
            <a:ext cx="10525760" cy="3535679"/>
          </a:xfrm>
          <a:prstGeom prst="rect">
            <a:avLst/>
          </a:prstGeom>
          <a:solidFill>
            <a:schemeClr val="tx1">
              <a:alpha val="81178"/>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2"/>
                </a:solidFill>
              </a:rPr>
              <a:t>Task4: Changing the profile details. </a:t>
            </a:r>
          </a:p>
        </p:txBody>
      </p:sp>
    </p:spTree>
    <p:extLst>
      <p:ext uri="{BB962C8B-B14F-4D97-AF65-F5344CB8AC3E}">
        <p14:creationId xmlns:p14="http://schemas.microsoft.com/office/powerpoint/2010/main" val="2889952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996B55-B186-7F40-A4F3-C9D27202EE0A}"/>
              </a:ext>
            </a:extLst>
          </p:cNvPr>
          <p:cNvSpPr txBox="1">
            <a:spLocks/>
          </p:cNvSpPr>
          <p:nvPr/>
        </p:nvSpPr>
        <p:spPr>
          <a:xfrm>
            <a:off x="914400" y="1788160"/>
            <a:ext cx="10525760" cy="3535679"/>
          </a:xfrm>
          <a:prstGeom prst="rect">
            <a:avLst/>
          </a:prstGeom>
          <a:solidFill>
            <a:srgbClr val="721600">
              <a:alpha val="81178"/>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2"/>
                </a:solidFill>
              </a:rPr>
              <a:t>Task5: Changing password. </a:t>
            </a:r>
          </a:p>
        </p:txBody>
      </p:sp>
    </p:spTree>
    <p:extLst>
      <p:ext uri="{BB962C8B-B14F-4D97-AF65-F5344CB8AC3E}">
        <p14:creationId xmlns:p14="http://schemas.microsoft.com/office/powerpoint/2010/main" val="308257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996B55-B186-7F40-A4F3-C9D27202EE0A}"/>
              </a:ext>
            </a:extLst>
          </p:cNvPr>
          <p:cNvSpPr txBox="1">
            <a:spLocks/>
          </p:cNvSpPr>
          <p:nvPr/>
        </p:nvSpPr>
        <p:spPr>
          <a:xfrm>
            <a:off x="914400" y="1788160"/>
            <a:ext cx="10525760" cy="3535679"/>
          </a:xfrm>
          <a:prstGeom prst="rect">
            <a:avLst/>
          </a:prstGeom>
          <a:solidFill>
            <a:schemeClr val="tx1">
              <a:alpha val="81178"/>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2"/>
                </a:solidFill>
              </a:rPr>
              <a:t>Task6: Check different coin balances. </a:t>
            </a:r>
          </a:p>
        </p:txBody>
      </p:sp>
    </p:spTree>
    <p:extLst>
      <p:ext uri="{BB962C8B-B14F-4D97-AF65-F5344CB8AC3E}">
        <p14:creationId xmlns:p14="http://schemas.microsoft.com/office/powerpoint/2010/main" val="2582609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996B55-B186-7F40-A4F3-C9D27202EE0A}"/>
              </a:ext>
            </a:extLst>
          </p:cNvPr>
          <p:cNvSpPr txBox="1">
            <a:spLocks/>
          </p:cNvSpPr>
          <p:nvPr/>
        </p:nvSpPr>
        <p:spPr>
          <a:xfrm>
            <a:off x="914400" y="1788160"/>
            <a:ext cx="10525760" cy="3535679"/>
          </a:xfrm>
          <a:prstGeom prst="rect">
            <a:avLst/>
          </a:prstGeom>
          <a:solidFill>
            <a:srgbClr val="721600">
              <a:alpha val="81178"/>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2"/>
                </a:solidFill>
              </a:rPr>
              <a:t>Task7: Check the exchange history.</a:t>
            </a:r>
          </a:p>
        </p:txBody>
      </p:sp>
    </p:spTree>
    <p:extLst>
      <p:ext uri="{BB962C8B-B14F-4D97-AF65-F5344CB8AC3E}">
        <p14:creationId xmlns:p14="http://schemas.microsoft.com/office/powerpoint/2010/main" val="4067938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996B55-B186-7F40-A4F3-C9D27202EE0A}"/>
              </a:ext>
            </a:extLst>
          </p:cNvPr>
          <p:cNvSpPr txBox="1">
            <a:spLocks/>
          </p:cNvSpPr>
          <p:nvPr/>
        </p:nvSpPr>
        <p:spPr>
          <a:xfrm>
            <a:off x="914400" y="1788160"/>
            <a:ext cx="10525760" cy="3535679"/>
          </a:xfrm>
          <a:prstGeom prst="rect">
            <a:avLst/>
          </a:prstGeom>
          <a:solidFill>
            <a:schemeClr val="tx1">
              <a:alpha val="81178"/>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2"/>
                </a:solidFill>
              </a:rPr>
              <a:t>Task8: Copying your coin wallet address.</a:t>
            </a:r>
          </a:p>
        </p:txBody>
      </p:sp>
    </p:spTree>
    <p:extLst>
      <p:ext uri="{BB962C8B-B14F-4D97-AF65-F5344CB8AC3E}">
        <p14:creationId xmlns:p14="http://schemas.microsoft.com/office/powerpoint/2010/main" val="886501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031D-87A7-D945-A80E-AF044F0575E7}"/>
              </a:ext>
            </a:extLst>
          </p:cNvPr>
          <p:cNvSpPr>
            <a:spLocks noGrp="1"/>
          </p:cNvSpPr>
          <p:nvPr>
            <p:ph type="ctrTitle"/>
          </p:nvPr>
        </p:nvSpPr>
        <p:spPr>
          <a:xfrm>
            <a:off x="0" y="0"/>
            <a:ext cx="12192000" cy="1394619"/>
          </a:xfrm>
          <a:solidFill>
            <a:schemeClr val="tx1">
              <a:alpha val="81178"/>
            </a:schemeClr>
          </a:solidFill>
        </p:spPr>
        <p:txBody>
          <a:bodyPr anchor="ctr"/>
          <a:lstStyle/>
          <a:p>
            <a:pPr algn="l"/>
            <a:r>
              <a:rPr lang="en-US">
                <a:solidFill>
                  <a:schemeClr val="bg2"/>
                </a:solidFill>
              </a:rPr>
              <a:t>Early Data Gathering</a:t>
            </a:r>
          </a:p>
        </p:txBody>
      </p:sp>
      <p:sp>
        <p:nvSpPr>
          <p:cNvPr id="3" name="Subtitle 2">
            <a:extLst>
              <a:ext uri="{FF2B5EF4-FFF2-40B4-BE49-F238E27FC236}">
                <a16:creationId xmlns:a16="http://schemas.microsoft.com/office/drawing/2014/main" id="{03BFE3CF-D390-9C4F-AAA0-FB437758D536}"/>
              </a:ext>
            </a:extLst>
          </p:cNvPr>
          <p:cNvSpPr>
            <a:spLocks noGrp="1"/>
          </p:cNvSpPr>
          <p:nvPr>
            <p:ph type="subTitle" idx="1"/>
          </p:nvPr>
        </p:nvSpPr>
        <p:spPr>
          <a:xfrm>
            <a:off x="-16933" y="1394620"/>
            <a:ext cx="12192000" cy="5463382"/>
          </a:xfrm>
          <a:solidFill>
            <a:srgbClr val="721600">
              <a:alpha val="82673"/>
            </a:srgbClr>
          </a:solidFill>
        </p:spPr>
        <p:txBody>
          <a:bodyPr anchor="ctr">
            <a:normAutofit/>
          </a:bodyPr>
          <a:lstStyle/>
          <a:p>
            <a:pPr marL="457200" indent="-457200" algn="l">
              <a:buAutoNum type="arabicPeriod"/>
            </a:pPr>
            <a:r>
              <a:rPr lang="en-US" sz="3200">
                <a:solidFill>
                  <a:schemeClr val="bg2"/>
                </a:solidFill>
                <a:ea typeface="+mn-lt"/>
                <a:cs typeface="+mn-lt"/>
              </a:rPr>
              <a:t>Research Questions </a:t>
            </a:r>
            <a:endParaRPr lang="en-US">
              <a:solidFill>
                <a:schemeClr val="bg2"/>
              </a:solidFill>
              <a:cs typeface="Calibri"/>
            </a:endParaRPr>
          </a:p>
          <a:p>
            <a:pPr marL="457200" indent="-457200" algn="l">
              <a:buAutoNum type="arabicPeriod"/>
            </a:pPr>
            <a:r>
              <a:rPr lang="en-US" sz="3200">
                <a:solidFill>
                  <a:schemeClr val="bg2"/>
                </a:solidFill>
              </a:rPr>
              <a:t>Participants(number and relevant background)</a:t>
            </a:r>
            <a:endParaRPr lang="en-US" sz="3200">
              <a:solidFill>
                <a:schemeClr val="bg2"/>
              </a:solidFill>
              <a:cs typeface="Calibri"/>
            </a:endParaRPr>
          </a:p>
          <a:p>
            <a:pPr marL="457200" indent="-457200" algn="l">
              <a:buAutoNum type="arabicPeriod"/>
            </a:pPr>
            <a:r>
              <a:rPr lang="en-US" sz="3200">
                <a:solidFill>
                  <a:schemeClr val="bg2"/>
                </a:solidFill>
              </a:rPr>
              <a:t>Contextual inquiry sessions (process and environment)</a:t>
            </a:r>
            <a:endParaRPr lang="en-US" sz="3200">
              <a:solidFill>
                <a:schemeClr val="bg2"/>
              </a:solidFill>
              <a:cs typeface="Calibri"/>
            </a:endParaRPr>
          </a:p>
          <a:p>
            <a:pPr marL="457200" indent="-457200" algn="l">
              <a:buAutoNum type="arabicPeriod"/>
            </a:pPr>
            <a:r>
              <a:rPr lang="en-US" sz="3200">
                <a:solidFill>
                  <a:schemeClr val="bg2"/>
                </a:solidFill>
              </a:rPr>
              <a:t>Themes and findings </a:t>
            </a:r>
            <a:endParaRPr lang="en-US" sz="3200">
              <a:solidFill>
                <a:schemeClr val="bg2"/>
              </a:solidFill>
              <a:cs typeface="Calibri"/>
            </a:endParaRPr>
          </a:p>
          <a:p>
            <a:pPr marL="457200" indent="-457200" algn="l">
              <a:buAutoNum type="arabicPeriod"/>
            </a:pPr>
            <a:r>
              <a:rPr lang="en-US" sz="3200">
                <a:solidFill>
                  <a:schemeClr val="bg2"/>
                </a:solidFill>
              </a:rPr>
              <a:t>Core software requirements</a:t>
            </a:r>
            <a:endParaRPr lang="en-US" sz="3200">
              <a:solidFill>
                <a:schemeClr val="bg2"/>
              </a:solidFill>
              <a:cs typeface="Calibri"/>
            </a:endParaRPr>
          </a:p>
        </p:txBody>
      </p:sp>
    </p:spTree>
    <p:extLst>
      <p:ext uri="{BB962C8B-B14F-4D97-AF65-F5344CB8AC3E}">
        <p14:creationId xmlns:p14="http://schemas.microsoft.com/office/powerpoint/2010/main" val="314927691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031D-87A7-D945-A80E-AF044F0575E7}"/>
              </a:ext>
            </a:extLst>
          </p:cNvPr>
          <p:cNvSpPr>
            <a:spLocks noGrp="1"/>
          </p:cNvSpPr>
          <p:nvPr>
            <p:ph type="ctrTitle"/>
          </p:nvPr>
        </p:nvSpPr>
        <p:spPr>
          <a:xfrm>
            <a:off x="0" y="0"/>
            <a:ext cx="12192000" cy="1394619"/>
          </a:xfrm>
          <a:solidFill>
            <a:schemeClr val="tx1">
              <a:alpha val="81178"/>
            </a:schemeClr>
          </a:solidFill>
        </p:spPr>
        <p:txBody>
          <a:bodyPr anchor="ctr"/>
          <a:lstStyle/>
          <a:p>
            <a:pPr algn="l"/>
            <a:r>
              <a:rPr lang="en-US">
                <a:solidFill>
                  <a:schemeClr val="bg2"/>
                </a:solidFill>
                <a:ea typeface="+mj-lt"/>
                <a:cs typeface="+mj-lt"/>
              </a:rPr>
              <a:t>Research Questions</a:t>
            </a:r>
          </a:p>
        </p:txBody>
      </p:sp>
      <p:sp>
        <p:nvSpPr>
          <p:cNvPr id="3" name="Subtitle 2">
            <a:extLst>
              <a:ext uri="{FF2B5EF4-FFF2-40B4-BE49-F238E27FC236}">
                <a16:creationId xmlns:a16="http://schemas.microsoft.com/office/drawing/2014/main" id="{03BFE3CF-D390-9C4F-AAA0-FB437758D536}"/>
              </a:ext>
            </a:extLst>
          </p:cNvPr>
          <p:cNvSpPr>
            <a:spLocks noGrp="1"/>
          </p:cNvSpPr>
          <p:nvPr>
            <p:ph type="subTitle" idx="1"/>
          </p:nvPr>
        </p:nvSpPr>
        <p:spPr>
          <a:xfrm>
            <a:off x="2439" y="1394619"/>
            <a:ext cx="12192000" cy="5456925"/>
          </a:xfrm>
          <a:solidFill>
            <a:srgbClr val="721600">
              <a:alpha val="82673"/>
            </a:srgbClr>
          </a:solidFill>
        </p:spPr>
        <p:txBody>
          <a:bodyPr vert="horz" lIns="91440" tIns="45720" rIns="91440" bIns="45720" rtlCol="0" anchor="t">
            <a:normAutofit/>
          </a:bodyPr>
          <a:lstStyle/>
          <a:p>
            <a:pPr algn="l"/>
            <a:endParaRPr lang="en-US" sz="3200">
              <a:solidFill>
                <a:srgbClr val="000000"/>
              </a:solidFill>
              <a:cs typeface="Calibri"/>
            </a:endParaRPr>
          </a:p>
          <a:p>
            <a:pPr marL="457200" indent="-457200" algn="l">
              <a:buAutoNum type="arabicPeriod"/>
            </a:pPr>
            <a:r>
              <a:rPr lang="en-US" sz="3200">
                <a:solidFill>
                  <a:schemeClr val="bg2"/>
                </a:solidFill>
                <a:cs typeface="Calibri"/>
              </a:rPr>
              <a:t>How open is the user to trying out new payment methods?</a:t>
            </a:r>
            <a:endParaRPr lang="en-US">
              <a:solidFill>
                <a:schemeClr val="bg2"/>
              </a:solidFill>
              <a:cs typeface="Calibri" panose="020F0502020204030204"/>
            </a:endParaRPr>
          </a:p>
          <a:p>
            <a:pPr marL="457200" indent="-457200" algn="l">
              <a:buAutoNum type="arabicPeriod"/>
            </a:pPr>
            <a:r>
              <a:rPr lang="en-US" sz="3200">
                <a:solidFill>
                  <a:schemeClr val="bg2"/>
                </a:solidFill>
              </a:rPr>
              <a:t>How much experience does the user have with cryptocurrency?</a:t>
            </a:r>
            <a:endParaRPr lang="en-US" sz="3200">
              <a:solidFill>
                <a:schemeClr val="bg2"/>
              </a:solidFill>
              <a:cs typeface="Calibri"/>
            </a:endParaRPr>
          </a:p>
          <a:p>
            <a:pPr marL="457200" indent="-457200" algn="l">
              <a:buAutoNum type="arabicPeriod"/>
            </a:pPr>
            <a:r>
              <a:rPr lang="en-US" sz="3200">
                <a:solidFill>
                  <a:schemeClr val="bg2"/>
                </a:solidFill>
              </a:rPr>
              <a:t>Do users consider cryptocurrency as an investment option?</a:t>
            </a:r>
            <a:endParaRPr lang="en-US">
              <a:solidFill>
                <a:schemeClr val="bg2"/>
              </a:solidFill>
            </a:endParaRPr>
          </a:p>
          <a:p>
            <a:pPr marL="457200" indent="-457200" algn="l">
              <a:buAutoNum type="arabicPeriod"/>
            </a:pPr>
            <a:r>
              <a:rPr lang="en-US" sz="3200">
                <a:solidFill>
                  <a:schemeClr val="bg2"/>
                </a:solidFill>
                <a:cs typeface="Calibri"/>
              </a:rPr>
              <a:t>What frequency does the user transact over a blockchain?</a:t>
            </a:r>
          </a:p>
          <a:p>
            <a:pPr marL="457200" indent="-457200" algn="l">
              <a:buAutoNum type="arabicPeriod"/>
            </a:pPr>
            <a:r>
              <a:rPr lang="en-US" sz="3200">
                <a:solidFill>
                  <a:schemeClr val="bg2"/>
                </a:solidFill>
                <a:ea typeface="+mn-lt"/>
                <a:cs typeface="+mn-lt"/>
              </a:rPr>
              <a:t>Is the user ready to use cryptocurrency for the on-campus transaction?</a:t>
            </a:r>
            <a:endParaRPr lang="en-US" sz="4000">
              <a:solidFill>
                <a:schemeClr val="bg2"/>
              </a:solidFill>
            </a:endParaRPr>
          </a:p>
        </p:txBody>
      </p:sp>
    </p:spTree>
    <p:extLst>
      <p:ext uri="{BB962C8B-B14F-4D97-AF65-F5344CB8AC3E}">
        <p14:creationId xmlns:p14="http://schemas.microsoft.com/office/powerpoint/2010/main" val="390745658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996B55-B186-7F40-A4F3-C9D27202EE0A}"/>
              </a:ext>
            </a:extLst>
          </p:cNvPr>
          <p:cNvSpPr txBox="1">
            <a:spLocks/>
          </p:cNvSpPr>
          <p:nvPr/>
        </p:nvSpPr>
        <p:spPr>
          <a:xfrm>
            <a:off x="914400" y="1788160"/>
            <a:ext cx="10525760" cy="3535679"/>
          </a:xfrm>
          <a:prstGeom prst="rect">
            <a:avLst/>
          </a:prstGeom>
          <a:solidFill>
            <a:srgbClr val="721600">
              <a:alpha val="81178"/>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2"/>
                </a:solidFill>
              </a:rPr>
              <a:t>2 – Participants (number &amp; Relevant background)</a:t>
            </a:r>
            <a:endParaRPr lang="en-US">
              <a:solidFill>
                <a:schemeClr val="bg2"/>
              </a:solidFill>
              <a:cs typeface="Calibri Light"/>
            </a:endParaRPr>
          </a:p>
        </p:txBody>
      </p:sp>
    </p:spTree>
    <p:extLst>
      <p:ext uri="{BB962C8B-B14F-4D97-AF65-F5344CB8AC3E}">
        <p14:creationId xmlns:p14="http://schemas.microsoft.com/office/powerpoint/2010/main" val="3009311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996B55-B186-7F40-A4F3-C9D27202EE0A}"/>
              </a:ext>
            </a:extLst>
          </p:cNvPr>
          <p:cNvSpPr txBox="1">
            <a:spLocks/>
          </p:cNvSpPr>
          <p:nvPr/>
        </p:nvSpPr>
        <p:spPr>
          <a:xfrm>
            <a:off x="0" y="0"/>
            <a:ext cx="12192000" cy="1394619"/>
          </a:xfrm>
          <a:prstGeom prst="rect">
            <a:avLst/>
          </a:prstGeom>
          <a:solidFill>
            <a:schemeClr val="tx1">
              <a:alpha val="81178"/>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2"/>
                </a:solidFill>
              </a:rPr>
              <a:t>Motivation</a:t>
            </a:r>
          </a:p>
        </p:txBody>
      </p:sp>
      <p:sp>
        <p:nvSpPr>
          <p:cNvPr id="5" name="Subtitle 2">
            <a:extLst>
              <a:ext uri="{FF2B5EF4-FFF2-40B4-BE49-F238E27FC236}">
                <a16:creationId xmlns:a16="http://schemas.microsoft.com/office/drawing/2014/main" id="{E7DC528C-F345-5A34-BA42-A8601B676FB7}"/>
              </a:ext>
            </a:extLst>
          </p:cNvPr>
          <p:cNvSpPr txBox="1">
            <a:spLocks/>
          </p:cNvSpPr>
          <p:nvPr/>
        </p:nvSpPr>
        <p:spPr>
          <a:xfrm>
            <a:off x="-16933" y="1394620"/>
            <a:ext cx="12192000" cy="5463382"/>
          </a:xfrm>
          <a:prstGeom prst="rect">
            <a:avLst/>
          </a:prstGeom>
          <a:solidFill>
            <a:srgbClr val="721600">
              <a:alpha val="82673"/>
            </a:srgb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US" sz="3200">
                <a:solidFill>
                  <a:schemeClr val="bg2"/>
                </a:solidFill>
              </a:rPr>
              <a:t>Centralized Bodies called as banks</a:t>
            </a:r>
            <a:br>
              <a:rPr lang="en-US" sz="3200">
                <a:solidFill>
                  <a:schemeClr val="bg2"/>
                </a:solidFill>
              </a:rPr>
            </a:br>
            <a:endParaRPr lang="en-US" sz="3200">
              <a:solidFill>
                <a:schemeClr val="bg2"/>
              </a:solidFill>
            </a:endParaRPr>
          </a:p>
          <a:p>
            <a:pPr marL="457200" indent="-457200">
              <a:buFont typeface="Arial" panose="020B0604020202020204" pitchFamily="34" charset="0"/>
              <a:buAutoNum type="arabicPeriod"/>
            </a:pPr>
            <a:r>
              <a:rPr lang="en-US" sz="3200">
                <a:solidFill>
                  <a:schemeClr val="bg2"/>
                </a:solidFill>
              </a:rPr>
              <a:t>Market manipulation</a:t>
            </a:r>
            <a:br>
              <a:rPr lang="en-US" sz="3200">
                <a:solidFill>
                  <a:schemeClr val="bg2"/>
                </a:solidFill>
              </a:rPr>
            </a:br>
            <a:endParaRPr lang="en-US" sz="3200">
              <a:solidFill>
                <a:schemeClr val="bg2"/>
              </a:solidFill>
            </a:endParaRPr>
          </a:p>
          <a:p>
            <a:pPr marL="457200" indent="-457200">
              <a:buFont typeface="Arial" panose="020B0604020202020204" pitchFamily="34" charset="0"/>
              <a:buAutoNum type="arabicPeriod"/>
            </a:pPr>
            <a:r>
              <a:rPr lang="en-US" sz="3200">
                <a:solidFill>
                  <a:schemeClr val="bg2"/>
                </a:solidFill>
              </a:rPr>
              <a:t>Decentralizing the market</a:t>
            </a:r>
            <a:br>
              <a:rPr lang="en-US" sz="3200">
                <a:solidFill>
                  <a:schemeClr val="bg2"/>
                </a:solidFill>
              </a:rPr>
            </a:br>
            <a:endParaRPr lang="en-US" sz="3200">
              <a:solidFill>
                <a:schemeClr val="bg2"/>
              </a:solidFill>
            </a:endParaRPr>
          </a:p>
          <a:p>
            <a:pPr marL="457200" indent="-457200">
              <a:buFont typeface="Arial" panose="020B0604020202020204" pitchFamily="34" charset="0"/>
              <a:buAutoNum type="arabicPeriod"/>
            </a:pPr>
            <a:r>
              <a:rPr lang="en-US" sz="3200">
                <a:solidFill>
                  <a:schemeClr val="bg2"/>
                </a:solidFill>
              </a:rPr>
              <a:t>High Infra-cost</a:t>
            </a:r>
            <a:endParaRPr lang="en-US" sz="4000">
              <a:solidFill>
                <a:schemeClr val="bg2"/>
              </a:solidFill>
            </a:endParaRPr>
          </a:p>
        </p:txBody>
      </p:sp>
    </p:spTree>
    <p:extLst>
      <p:ext uri="{BB962C8B-B14F-4D97-AF65-F5344CB8AC3E}">
        <p14:creationId xmlns:p14="http://schemas.microsoft.com/office/powerpoint/2010/main" val="935382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996B55-B186-7F40-A4F3-C9D27202EE0A}"/>
              </a:ext>
            </a:extLst>
          </p:cNvPr>
          <p:cNvSpPr txBox="1">
            <a:spLocks/>
          </p:cNvSpPr>
          <p:nvPr/>
        </p:nvSpPr>
        <p:spPr>
          <a:xfrm>
            <a:off x="914400" y="1788160"/>
            <a:ext cx="10525760" cy="3535679"/>
          </a:xfrm>
          <a:prstGeom prst="rect">
            <a:avLst/>
          </a:prstGeom>
          <a:solidFill>
            <a:schemeClr val="tx1">
              <a:alpha val="81178"/>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2"/>
                </a:solidFill>
              </a:rPr>
              <a:t>3 - Contextual inquiry sessions</a:t>
            </a:r>
          </a:p>
        </p:txBody>
      </p:sp>
    </p:spTree>
    <p:extLst>
      <p:ext uri="{BB962C8B-B14F-4D97-AF65-F5344CB8AC3E}">
        <p14:creationId xmlns:p14="http://schemas.microsoft.com/office/powerpoint/2010/main" val="4251066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996B55-B186-7F40-A4F3-C9D27202EE0A}"/>
              </a:ext>
            </a:extLst>
          </p:cNvPr>
          <p:cNvSpPr txBox="1">
            <a:spLocks/>
          </p:cNvSpPr>
          <p:nvPr/>
        </p:nvSpPr>
        <p:spPr>
          <a:xfrm>
            <a:off x="914400" y="1788160"/>
            <a:ext cx="10525760" cy="3535679"/>
          </a:xfrm>
          <a:prstGeom prst="rect">
            <a:avLst/>
          </a:prstGeom>
          <a:solidFill>
            <a:srgbClr val="721600">
              <a:alpha val="81178"/>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2"/>
                </a:solidFill>
              </a:rPr>
              <a:t>4– Themes and findings</a:t>
            </a:r>
            <a:endParaRPr lang="en-US">
              <a:solidFill>
                <a:schemeClr val="bg2"/>
              </a:solidFill>
              <a:cs typeface="Calibri Light"/>
            </a:endParaRPr>
          </a:p>
        </p:txBody>
      </p:sp>
    </p:spTree>
    <p:extLst>
      <p:ext uri="{BB962C8B-B14F-4D97-AF65-F5344CB8AC3E}">
        <p14:creationId xmlns:p14="http://schemas.microsoft.com/office/powerpoint/2010/main" val="2817300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996B55-B186-7F40-A4F3-C9D27202EE0A}"/>
              </a:ext>
            </a:extLst>
          </p:cNvPr>
          <p:cNvSpPr txBox="1">
            <a:spLocks/>
          </p:cNvSpPr>
          <p:nvPr/>
        </p:nvSpPr>
        <p:spPr>
          <a:xfrm>
            <a:off x="914400" y="1788160"/>
            <a:ext cx="10525760" cy="3535679"/>
          </a:xfrm>
          <a:prstGeom prst="rect">
            <a:avLst/>
          </a:prstGeom>
          <a:solidFill>
            <a:schemeClr val="tx1">
              <a:alpha val="81178"/>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2"/>
                </a:solidFill>
              </a:rPr>
              <a:t>5- Core software requirements</a:t>
            </a:r>
          </a:p>
        </p:txBody>
      </p:sp>
    </p:spTree>
    <p:extLst>
      <p:ext uri="{BB962C8B-B14F-4D97-AF65-F5344CB8AC3E}">
        <p14:creationId xmlns:p14="http://schemas.microsoft.com/office/powerpoint/2010/main" val="4022604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031D-87A7-D945-A80E-AF044F0575E7}"/>
              </a:ext>
            </a:extLst>
          </p:cNvPr>
          <p:cNvSpPr>
            <a:spLocks noGrp="1"/>
          </p:cNvSpPr>
          <p:nvPr>
            <p:ph type="ctrTitle"/>
          </p:nvPr>
        </p:nvSpPr>
        <p:spPr>
          <a:xfrm>
            <a:off x="0" y="0"/>
            <a:ext cx="12192000" cy="1394619"/>
          </a:xfrm>
          <a:solidFill>
            <a:schemeClr val="tx1">
              <a:alpha val="81178"/>
            </a:schemeClr>
          </a:solidFill>
        </p:spPr>
        <p:txBody>
          <a:bodyPr anchor="ctr"/>
          <a:lstStyle/>
          <a:p>
            <a:pPr algn="l"/>
            <a:r>
              <a:rPr lang="en-US">
                <a:solidFill>
                  <a:schemeClr val="bg2"/>
                </a:solidFill>
                <a:ea typeface="+mj-lt"/>
                <a:cs typeface="+mj-lt"/>
              </a:rPr>
              <a:t>Participants</a:t>
            </a:r>
            <a:endParaRPr lang="en-US">
              <a:solidFill>
                <a:schemeClr val="bg2"/>
              </a:solidFill>
            </a:endParaRPr>
          </a:p>
        </p:txBody>
      </p:sp>
      <p:sp>
        <p:nvSpPr>
          <p:cNvPr id="3" name="Subtitle 2">
            <a:extLst>
              <a:ext uri="{FF2B5EF4-FFF2-40B4-BE49-F238E27FC236}">
                <a16:creationId xmlns:a16="http://schemas.microsoft.com/office/drawing/2014/main" id="{03BFE3CF-D390-9C4F-AAA0-FB437758D536}"/>
              </a:ext>
            </a:extLst>
          </p:cNvPr>
          <p:cNvSpPr>
            <a:spLocks noGrp="1"/>
          </p:cNvSpPr>
          <p:nvPr>
            <p:ph type="subTitle" idx="1"/>
          </p:nvPr>
        </p:nvSpPr>
        <p:spPr>
          <a:xfrm>
            <a:off x="2439" y="1394619"/>
            <a:ext cx="12192000" cy="5456925"/>
          </a:xfrm>
          <a:solidFill>
            <a:srgbClr val="721600">
              <a:alpha val="82673"/>
            </a:srgbClr>
          </a:solidFill>
        </p:spPr>
        <p:txBody>
          <a:bodyPr vert="horz" lIns="91440" tIns="45720" rIns="91440" bIns="45720" rtlCol="0" anchor="t">
            <a:normAutofit/>
          </a:bodyPr>
          <a:lstStyle/>
          <a:p>
            <a:pPr algn="l"/>
            <a:endParaRPr lang="en-US" sz="4000">
              <a:solidFill>
                <a:schemeClr val="bg2"/>
              </a:solidFill>
            </a:endParaRPr>
          </a:p>
          <a:p>
            <a:pPr marL="742950" indent="-742950" algn="l">
              <a:buChar char="•"/>
            </a:pPr>
            <a:r>
              <a:rPr lang="en-US" sz="4000">
                <a:solidFill>
                  <a:schemeClr val="bg2"/>
                </a:solidFill>
                <a:ea typeface="Calibri"/>
                <a:cs typeface="Calibri"/>
              </a:rPr>
              <a:t>5 Participants</a:t>
            </a:r>
          </a:p>
          <a:p>
            <a:pPr marL="742950" indent="-742950" algn="l">
              <a:buChar char="•"/>
            </a:pPr>
            <a:r>
              <a:rPr lang="en-US" sz="4000">
                <a:solidFill>
                  <a:schemeClr val="bg2"/>
                </a:solidFill>
                <a:ea typeface="Calibri"/>
                <a:cs typeface="Calibri"/>
              </a:rPr>
              <a:t>Participants are mostly WSU students working as Research Assistants, Technical Assistants and PhD students</a:t>
            </a:r>
          </a:p>
          <a:p>
            <a:pPr marL="742950" indent="-742950" algn="l">
              <a:buChar char="•"/>
            </a:pPr>
            <a:r>
              <a:rPr lang="en-US" sz="4000">
                <a:solidFill>
                  <a:schemeClr val="bg2"/>
                </a:solidFill>
                <a:ea typeface="Calibri"/>
                <a:cs typeface="Calibri"/>
              </a:rPr>
              <a:t>Different Background: Software engineer, PhD in Mechanical Engineering, Undergrad CS student.</a:t>
            </a:r>
          </a:p>
        </p:txBody>
      </p:sp>
    </p:spTree>
    <p:extLst>
      <p:ext uri="{BB962C8B-B14F-4D97-AF65-F5344CB8AC3E}">
        <p14:creationId xmlns:p14="http://schemas.microsoft.com/office/powerpoint/2010/main" val="154324326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3BFE3CF-D390-9C4F-AAA0-FB437758D536}"/>
              </a:ext>
            </a:extLst>
          </p:cNvPr>
          <p:cNvSpPr>
            <a:spLocks noGrp="1"/>
          </p:cNvSpPr>
          <p:nvPr>
            <p:ph type="subTitle" idx="1"/>
          </p:nvPr>
        </p:nvSpPr>
        <p:spPr>
          <a:xfrm>
            <a:off x="2439" y="9832"/>
            <a:ext cx="12192000" cy="6885673"/>
          </a:xfrm>
          <a:solidFill>
            <a:srgbClr val="721600">
              <a:alpha val="82673"/>
            </a:srgbClr>
          </a:solidFill>
        </p:spPr>
        <p:txBody>
          <a:bodyPr vert="horz" lIns="91440" tIns="45720" rIns="91440" bIns="45720" rtlCol="0" anchor="t">
            <a:normAutofit/>
          </a:bodyPr>
          <a:lstStyle/>
          <a:p>
            <a:pPr algn="l"/>
            <a:endParaRPr lang="en-US" sz="7000">
              <a:solidFill>
                <a:schemeClr val="bg2"/>
              </a:solidFill>
              <a:cs typeface="Calibri"/>
            </a:endParaRPr>
          </a:p>
          <a:p>
            <a:r>
              <a:rPr lang="en-US" sz="7000">
                <a:solidFill>
                  <a:schemeClr val="bg2"/>
                </a:solidFill>
                <a:ea typeface="Calibri"/>
                <a:cs typeface="Calibri"/>
              </a:rPr>
              <a:t>Usability Study 1</a:t>
            </a:r>
          </a:p>
        </p:txBody>
      </p:sp>
    </p:spTree>
    <p:extLst>
      <p:ext uri="{BB962C8B-B14F-4D97-AF65-F5344CB8AC3E}">
        <p14:creationId xmlns:p14="http://schemas.microsoft.com/office/powerpoint/2010/main" val="377752180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3BFE3CF-D390-9C4F-AAA0-FB437758D536}"/>
              </a:ext>
            </a:extLst>
          </p:cNvPr>
          <p:cNvSpPr>
            <a:spLocks noGrp="1"/>
          </p:cNvSpPr>
          <p:nvPr>
            <p:ph type="subTitle" idx="1"/>
          </p:nvPr>
        </p:nvSpPr>
        <p:spPr>
          <a:xfrm>
            <a:off x="2439" y="9832"/>
            <a:ext cx="12192000" cy="6885673"/>
          </a:xfrm>
          <a:solidFill>
            <a:srgbClr val="721600">
              <a:alpha val="82673"/>
            </a:srgbClr>
          </a:solidFill>
        </p:spPr>
        <p:txBody>
          <a:bodyPr vert="horz" lIns="91440" tIns="45720" rIns="91440" bIns="45720" rtlCol="0" anchor="t">
            <a:normAutofit/>
          </a:bodyPr>
          <a:lstStyle/>
          <a:p>
            <a:pPr algn="l"/>
            <a:endParaRPr lang="en-US" sz="7000">
              <a:solidFill>
                <a:schemeClr val="bg2"/>
              </a:solidFill>
              <a:cs typeface="Calibri"/>
            </a:endParaRPr>
          </a:p>
          <a:p>
            <a:r>
              <a:rPr lang="en-US" sz="7000">
                <a:solidFill>
                  <a:schemeClr val="bg2"/>
                </a:solidFill>
                <a:ea typeface="Calibri"/>
                <a:cs typeface="Calibri"/>
              </a:rPr>
              <a:t>Usability Study 2</a:t>
            </a:r>
          </a:p>
        </p:txBody>
      </p:sp>
    </p:spTree>
    <p:extLst>
      <p:ext uri="{BB962C8B-B14F-4D97-AF65-F5344CB8AC3E}">
        <p14:creationId xmlns:p14="http://schemas.microsoft.com/office/powerpoint/2010/main" val="320356833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3BFE3CF-D390-9C4F-AAA0-FB437758D536}"/>
              </a:ext>
            </a:extLst>
          </p:cNvPr>
          <p:cNvSpPr>
            <a:spLocks noGrp="1"/>
          </p:cNvSpPr>
          <p:nvPr>
            <p:ph type="subTitle" idx="1"/>
          </p:nvPr>
        </p:nvSpPr>
        <p:spPr>
          <a:xfrm>
            <a:off x="2439" y="9832"/>
            <a:ext cx="12192000" cy="6885673"/>
          </a:xfrm>
          <a:solidFill>
            <a:srgbClr val="721600">
              <a:alpha val="82673"/>
            </a:srgbClr>
          </a:solidFill>
        </p:spPr>
        <p:txBody>
          <a:bodyPr vert="horz" lIns="91440" tIns="45720" rIns="91440" bIns="45720" rtlCol="0" anchor="t">
            <a:normAutofit/>
          </a:bodyPr>
          <a:lstStyle/>
          <a:p>
            <a:pPr algn="l"/>
            <a:endParaRPr lang="en-US" sz="7000">
              <a:solidFill>
                <a:schemeClr val="bg2"/>
              </a:solidFill>
              <a:cs typeface="Calibri"/>
            </a:endParaRPr>
          </a:p>
          <a:p>
            <a:r>
              <a:rPr lang="en-US" sz="7000">
                <a:solidFill>
                  <a:schemeClr val="bg2"/>
                </a:solidFill>
                <a:ea typeface="Calibri"/>
                <a:cs typeface="Calibri"/>
              </a:rPr>
              <a:t>Usability Study 3</a:t>
            </a:r>
          </a:p>
        </p:txBody>
      </p:sp>
    </p:spTree>
    <p:extLst>
      <p:ext uri="{BB962C8B-B14F-4D97-AF65-F5344CB8AC3E}">
        <p14:creationId xmlns:p14="http://schemas.microsoft.com/office/powerpoint/2010/main" val="106882716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3BFE3CF-D390-9C4F-AAA0-FB437758D536}"/>
              </a:ext>
            </a:extLst>
          </p:cNvPr>
          <p:cNvSpPr>
            <a:spLocks noGrp="1"/>
          </p:cNvSpPr>
          <p:nvPr>
            <p:ph type="subTitle" idx="1"/>
          </p:nvPr>
        </p:nvSpPr>
        <p:spPr>
          <a:xfrm>
            <a:off x="2439" y="9832"/>
            <a:ext cx="12192000" cy="6885673"/>
          </a:xfrm>
          <a:solidFill>
            <a:srgbClr val="721600">
              <a:alpha val="82673"/>
            </a:srgbClr>
          </a:solidFill>
        </p:spPr>
        <p:txBody>
          <a:bodyPr vert="horz" lIns="91440" tIns="45720" rIns="91440" bIns="45720" rtlCol="0" anchor="t">
            <a:normAutofit/>
          </a:bodyPr>
          <a:lstStyle/>
          <a:p>
            <a:pPr algn="l"/>
            <a:endParaRPr lang="en-US" sz="7000">
              <a:solidFill>
                <a:schemeClr val="bg2"/>
              </a:solidFill>
              <a:cs typeface="Calibri"/>
            </a:endParaRPr>
          </a:p>
          <a:p>
            <a:r>
              <a:rPr lang="en-US" sz="7000">
                <a:solidFill>
                  <a:schemeClr val="bg2"/>
                </a:solidFill>
                <a:ea typeface="Calibri"/>
                <a:cs typeface="Calibri"/>
              </a:rPr>
              <a:t>Usability Study 4</a:t>
            </a:r>
          </a:p>
        </p:txBody>
      </p:sp>
    </p:spTree>
    <p:extLst>
      <p:ext uri="{BB962C8B-B14F-4D97-AF65-F5344CB8AC3E}">
        <p14:creationId xmlns:p14="http://schemas.microsoft.com/office/powerpoint/2010/main" val="132764488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031D-87A7-D945-A80E-AF044F0575E7}"/>
              </a:ext>
            </a:extLst>
          </p:cNvPr>
          <p:cNvSpPr>
            <a:spLocks noGrp="1"/>
          </p:cNvSpPr>
          <p:nvPr>
            <p:ph type="ctrTitle"/>
          </p:nvPr>
        </p:nvSpPr>
        <p:spPr>
          <a:xfrm>
            <a:off x="0" y="0"/>
            <a:ext cx="12192000" cy="1394619"/>
          </a:xfrm>
          <a:solidFill>
            <a:schemeClr val="tx1">
              <a:alpha val="81178"/>
            </a:schemeClr>
          </a:solidFill>
        </p:spPr>
        <p:txBody>
          <a:bodyPr anchor="ctr"/>
          <a:lstStyle/>
          <a:p>
            <a:pPr algn="l"/>
            <a:r>
              <a:rPr lang="en-US">
                <a:solidFill>
                  <a:schemeClr val="bg2"/>
                </a:solidFill>
                <a:ea typeface="+mj-lt"/>
                <a:cs typeface="+mj-lt"/>
              </a:rPr>
              <a:t>Study Procedure</a:t>
            </a:r>
            <a:endParaRPr lang="en-US">
              <a:solidFill>
                <a:schemeClr val="bg2"/>
              </a:solidFill>
            </a:endParaRPr>
          </a:p>
        </p:txBody>
      </p:sp>
      <p:sp>
        <p:nvSpPr>
          <p:cNvPr id="3" name="Subtitle 2">
            <a:extLst>
              <a:ext uri="{FF2B5EF4-FFF2-40B4-BE49-F238E27FC236}">
                <a16:creationId xmlns:a16="http://schemas.microsoft.com/office/drawing/2014/main" id="{03BFE3CF-D390-9C4F-AAA0-FB437758D536}"/>
              </a:ext>
            </a:extLst>
          </p:cNvPr>
          <p:cNvSpPr>
            <a:spLocks noGrp="1"/>
          </p:cNvSpPr>
          <p:nvPr>
            <p:ph type="subTitle" idx="1"/>
          </p:nvPr>
        </p:nvSpPr>
        <p:spPr>
          <a:xfrm>
            <a:off x="2439" y="1394619"/>
            <a:ext cx="12192000" cy="5456925"/>
          </a:xfrm>
          <a:solidFill>
            <a:srgbClr val="721600">
              <a:alpha val="82673"/>
            </a:srgbClr>
          </a:solidFill>
        </p:spPr>
        <p:txBody>
          <a:bodyPr vert="horz" lIns="91440" tIns="45720" rIns="91440" bIns="45720" rtlCol="0" anchor="t">
            <a:normAutofit/>
          </a:bodyPr>
          <a:lstStyle/>
          <a:p>
            <a:pPr algn="l"/>
            <a:endParaRPr lang="en-US" sz="4000">
              <a:solidFill>
                <a:schemeClr val="bg2"/>
              </a:solidFill>
            </a:endParaRPr>
          </a:p>
          <a:p>
            <a:pPr marL="742950" indent="-742950" algn="l">
              <a:buChar char="•"/>
            </a:pPr>
            <a:r>
              <a:rPr lang="en-US" sz="4000">
                <a:solidFill>
                  <a:schemeClr val="bg2"/>
                </a:solidFill>
                <a:ea typeface="Calibri"/>
                <a:cs typeface="Calibri"/>
              </a:rPr>
              <a:t>Conducted usability study on Zoom</a:t>
            </a:r>
          </a:p>
          <a:p>
            <a:pPr marL="742950" indent="-742950" algn="l">
              <a:buChar char="•"/>
            </a:pPr>
            <a:r>
              <a:rPr lang="en-US" sz="4000">
                <a:solidFill>
                  <a:schemeClr val="bg2"/>
                </a:solidFill>
                <a:ea typeface="Calibri"/>
                <a:cs typeface="Calibri"/>
              </a:rPr>
              <a:t>Performed analysis and developed application after conducting the study.</a:t>
            </a:r>
          </a:p>
        </p:txBody>
      </p:sp>
    </p:spTree>
    <p:extLst>
      <p:ext uri="{BB962C8B-B14F-4D97-AF65-F5344CB8AC3E}">
        <p14:creationId xmlns:p14="http://schemas.microsoft.com/office/powerpoint/2010/main" val="309727672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031D-87A7-D945-A80E-AF044F0575E7}"/>
              </a:ext>
            </a:extLst>
          </p:cNvPr>
          <p:cNvSpPr>
            <a:spLocks noGrp="1"/>
          </p:cNvSpPr>
          <p:nvPr>
            <p:ph type="ctrTitle"/>
          </p:nvPr>
        </p:nvSpPr>
        <p:spPr>
          <a:xfrm>
            <a:off x="0" y="0"/>
            <a:ext cx="12192000" cy="1394619"/>
          </a:xfrm>
          <a:solidFill>
            <a:schemeClr val="tx1">
              <a:alpha val="81178"/>
            </a:schemeClr>
          </a:solidFill>
        </p:spPr>
        <p:txBody>
          <a:bodyPr anchor="ctr"/>
          <a:lstStyle/>
          <a:p>
            <a:pPr algn="l"/>
            <a:r>
              <a:rPr lang="en-US">
                <a:solidFill>
                  <a:schemeClr val="bg2"/>
                </a:solidFill>
                <a:ea typeface="+mj-lt"/>
                <a:cs typeface="+mj-lt"/>
              </a:rPr>
              <a:t>Usability Problem 1</a:t>
            </a:r>
            <a:endParaRPr lang="en-US">
              <a:solidFill>
                <a:schemeClr val="bg2"/>
              </a:solidFill>
            </a:endParaRPr>
          </a:p>
        </p:txBody>
      </p:sp>
      <p:sp>
        <p:nvSpPr>
          <p:cNvPr id="3" name="Subtitle 2">
            <a:extLst>
              <a:ext uri="{FF2B5EF4-FFF2-40B4-BE49-F238E27FC236}">
                <a16:creationId xmlns:a16="http://schemas.microsoft.com/office/drawing/2014/main" id="{03BFE3CF-D390-9C4F-AAA0-FB437758D536}"/>
              </a:ext>
            </a:extLst>
          </p:cNvPr>
          <p:cNvSpPr>
            <a:spLocks noGrp="1"/>
          </p:cNvSpPr>
          <p:nvPr>
            <p:ph type="subTitle" idx="1"/>
          </p:nvPr>
        </p:nvSpPr>
        <p:spPr>
          <a:xfrm>
            <a:off x="2439" y="1394619"/>
            <a:ext cx="12192000" cy="5456925"/>
          </a:xfrm>
          <a:solidFill>
            <a:srgbClr val="721600">
              <a:alpha val="82673"/>
            </a:srgbClr>
          </a:solidFill>
        </p:spPr>
        <p:txBody>
          <a:bodyPr vert="horz" lIns="91440" tIns="45720" rIns="91440" bIns="45720" rtlCol="0" anchor="t">
            <a:normAutofit/>
          </a:bodyPr>
          <a:lstStyle/>
          <a:p>
            <a:pPr algn="l"/>
            <a:endParaRPr lang="en-US" sz="4000">
              <a:solidFill>
                <a:schemeClr val="bg2"/>
              </a:solidFill>
            </a:endParaRPr>
          </a:p>
          <a:p>
            <a:pPr marL="742950" indent="-742950" algn="l">
              <a:buChar char="•"/>
            </a:pPr>
            <a:r>
              <a:rPr lang="en-US" sz="4000">
                <a:solidFill>
                  <a:schemeClr val="bg2"/>
                </a:solidFill>
                <a:ea typeface="Calibri"/>
                <a:cs typeface="Calibri"/>
              </a:rPr>
              <a:t>Problem:</a:t>
            </a:r>
            <a:r>
              <a:rPr lang="en-US" sz="4000">
                <a:solidFill>
                  <a:schemeClr val="bg2"/>
                </a:solidFill>
                <a:ea typeface="+mn-lt"/>
                <a:cs typeface="+mn-lt"/>
              </a:rPr>
              <a:t> </a:t>
            </a:r>
            <a:r>
              <a:rPr lang="en-US" sz="3600">
                <a:solidFill>
                  <a:schemeClr val="bg1"/>
                </a:solidFill>
                <a:ea typeface="+mn-lt"/>
                <a:cs typeface="+mn-lt"/>
              </a:rPr>
              <a:t>The user found it difficult to transfer from USD to </a:t>
            </a:r>
            <a:r>
              <a:rPr lang="en-US" sz="3600" err="1">
                <a:solidFill>
                  <a:schemeClr val="bg1"/>
                </a:solidFill>
                <a:ea typeface="+mn-lt"/>
                <a:cs typeface="+mn-lt"/>
              </a:rPr>
              <a:t>Coug</a:t>
            </a:r>
            <a:r>
              <a:rPr lang="en-US" sz="3600">
                <a:solidFill>
                  <a:schemeClr val="bg1"/>
                </a:solidFill>
                <a:ea typeface="+mn-lt"/>
                <a:cs typeface="+mn-lt"/>
              </a:rPr>
              <a:t> coin.</a:t>
            </a:r>
          </a:p>
          <a:p>
            <a:pPr marL="742950" indent="-742950" algn="l">
              <a:buChar char="•"/>
            </a:pPr>
            <a:r>
              <a:rPr lang="en-US" sz="4000">
                <a:solidFill>
                  <a:schemeClr val="bg2"/>
                </a:solidFill>
                <a:ea typeface="Calibri"/>
                <a:cs typeface="Calibri"/>
              </a:rPr>
              <a:t>Severity: </a:t>
            </a:r>
            <a:r>
              <a:rPr lang="en-US" sz="3600">
                <a:solidFill>
                  <a:schemeClr val="bg1"/>
                </a:solidFill>
                <a:ea typeface="+mn-lt"/>
                <a:cs typeface="+mn-lt"/>
              </a:rPr>
              <a:t>Severity 2, Scope 2</a:t>
            </a:r>
          </a:p>
          <a:p>
            <a:pPr marL="742950" indent="-742950" algn="l">
              <a:buChar char="•"/>
            </a:pPr>
            <a:r>
              <a:rPr lang="en-US" sz="3600">
                <a:solidFill>
                  <a:schemeClr val="bg1"/>
                </a:solidFill>
                <a:ea typeface="Calibri"/>
                <a:cs typeface="Calibri"/>
              </a:rPr>
              <a:t>2 participants faced this problem.</a:t>
            </a:r>
          </a:p>
          <a:p>
            <a:pPr marL="742950" indent="-742950" algn="l">
              <a:buChar char="•"/>
            </a:pPr>
            <a:endParaRPr lang="en-US" sz="4000">
              <a:solidFill>
                <a:schemeClr val="bg2"/>
              </a:solidFill>
              <a:ea typeface="Calibri"/>
              <a:cs typeface="Calibri"/>
            </a:endParaRPr>
          </a:p>
        </p:txBody>
      </p:sp>
    </p:spTree>
    <p:extLst>
      <p:ext uri="{BB962C8B-B14F-4D97-AF65-F5344CB8AC3E}">
        <p14:creationId xmlns:p14="http://schemas.microsoft.com/office/powerpoint/2010/main" val="399757528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996B55-B186-7F40-A4F3-C9D27202EE0A}"/>
              </a:ext>
            </a:extLst>
          </p:cNvPr>
          <p:cNvSpPr txBox="1">
            <a:spLocks/>
          </p:cNvSpPr>
          <p:nvPr/>
        </p:nvSpPr>
        <p:spPr>
          <a:xfrm>
            <a:off x="0" y="0"/>
            <a:ext cx="12192000" cy="1394619"/>
          </a:xfrm>
          <a:prstGeom prst="rect">
            <a:avLst/>
          </a:prstGeom>
          <a:solidFill>
            <a:srgbClr val="721600">
              <a:alpha val="81178"/>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2"/>
                </a:solidFill>
              </a:rPr>
              <a:t>Design Problem</a:t>
            </a:r>
          </a:p>
        </p:txBody>
      </p:sp>
      <p:sp>
        <p:nvSpPr>
          <p:cNvPr id="5" name="Subtitle 2">
            <a:extLst>
              <a:ext uri="{FF2B5EF4-FFF2-40B4-BE49-F238E27FC236}">
                <a16:creationId xmlns:a16="http://schemas.microsoft.com/office/drawing/2014/main" id="{E7DC528C-F345-5A34-BA42-A8601B676FB7}"/>
              </a:ext>
            </a:extLst>
          </p:cNvPr>
          <p:cNvSpPr txBox="1">
            <a:spLocks/>
          </p:cNvSpPr>
          <p:nvPr/>
        </p:nvSpPr>
        <p:spPr>
          <a:xfrm>
            <a:off x="-16933" y="1394620"/>
            <a:ext cx="12192000" cy="5463382"/>
          </a:xfrm>
          <a:prstGeom prst="rect">
            <a:avLst/>
          </a:prstGeom>
          <a:solidFill>
            <a:schemeClr val="tx1">
              <a:alpha val="82673"/>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US" sz="3200">
                <a:solidFill>
                  <a:schemeClr val="bg2"/>
                </a:solidFill>
              </a:rPr>
              <a:t>Exchange experience </a:t>
            </a:r>
            <a:br>
              <a:rPr lang="en-US" sz="3200">
                <a:solidFill>
                  <a:schemeClr val="bg2"/>
                </a:solidFill>
              </a:rPr>
            </a:br>
            <a:r>
              <a:rPr lang="en-US" sz="3200">
                <a:solidFill>
                  <a:schemeClr val="bg2"/>
                </a:solidFill>
              </a:rPr>
              <a:t>&amp; Onboarding</a:t>
            </a:r>
            <a:br>
              <a:rPr lang="en-US" sz="3200">
                <a:solidFill>
                  <a:schemeClr val="bg2"/>
                </a:solidFill>
              </a:rPr>
            </a:br>
            <a:endParaRPr lang="en-US" sz="3200">
              <a:solidFill>
                <a:schemeClr val="bg2"/>
              </a:solidFill>
            </a:endParaRPr>
          </a:p>
          <a:p>
            <a:pPr marL="457200" indent="-457200">
              <a:buFont typeface="Arial" panose="020B0604020202020204" pitchFamily="34" charset="0"/>
              <a:buAutoNum type="arabicPeriod"/>
            </a:pPr>
            <a:r>
              <a:rPr lang="en-US" sz="3200">
                <a:solidFill>
                  <a:schemeClr val="bg2"/>
                </a:solidFill>
              </a:rPr>
              <a:t>Wallet Experience</a:t>
            </a:r>
            <a:br>
              <a:rPr lang="en-US" sz="3200">
                <a:solidFill>
                  <a:schemeClr val="bg2"/>
                </a:solidFill>
              </a:rPr>
            </a:br>
            <a:endParaRPr lang="en-US" sz="3200">
              <a:solidFill>
                <a:schemeClr val="bg2"/>
              </a:solidFill>
            </a:endParaRPr>
          </a:p>
          <a:p>
            <a:pPr marL="457200" indent="-457200">
              <a:buFont typeface="Arial" panose="020B0604020202020204" pitchFamily="34" charset="0"/>
              <a:buAutoNum type="arabicPeriod"/>
            </a:pPr>
            <a:r>
              <a:rPr lang="en-US" sz="3200">
                <a:solidFill>
                  <a:schemeClr val="bg2"/>
                </a:solidFill>
              </a:rPr>
              <a:t>Web3 guidance </a:t>
            </a:r>
            <a:br>
              <a:rPr lang="en-US" sz="3200">
                <a:solidFill>
                  <a:schemeClr val="bg2"/>
                </a:solidFill>
              </a:rPr>
            </a:br>
            <a:r>
              <a:rPr lang="en-US" sz="3200">
                <a:solidFill>
                  <a:schemeClr val="bg2"/>
                </a:solidFill>
              </a:rPr>
              <a:t>&amp; curation</a:t>
            </a:r>
            <a:br>
              <a:rPr lang="en-US" sz="3200">
                <a:solidFill>
                  <a:schemeClr val="bg2"/>
                </a:solidFill>
              </a:rPr>
            </a:br>
            <a:endParaRPr lang="en-US" sz="3200">
              <a:solidFill>
                <a:schemeClr val="bg2"/>
              </a:solidFill>
            </a:endParaRPr>
          </a:p>
        </p:txBody>
      </p:sp>
      <p:pic>
        <p:nvPicPr>
          <p:cNvPr id="2" name="Picture 1">
            <a:extLst>
              <a:ext uri="{FF2B5EF4-FFF2-40B4-BE49-F238E27FC236}">
                <a16:creationId xmlns:a16="http://schemas.microsoft.com/office/drawing/2014/main" id="{AB56E161-3A1C-BA6E-84DA-CB18B481F24D}"/>
              </a:ext>
            </a:extLst>
          </p:cNvPr>
          <p:cNvPicPr>
            <a:picLocks noChangeAspect="1"/>
          </p:cNvPicPr>
          <p:nvPr/>
        </p:nvPicPr>
        <p:blipFill>
          <a:blip r:embed="rId4"/>
          <a:stretch>
            <a:fillRect/>
          </a:stretch>
        </p:blipFill>
        <p:spPr>
          <a:xfrm>
            <a:off x="4455886" y="1394619"/>
            <a:ext cx="7753047" cy="5480817"/>
          </a:xfrm>
          <a:prstGeom prst="rect">
            <a:avLst/>
          </a:prstGeom>
        </p:spPr>
      </p:pic>
    </p:spTree>
    <p:extLst>
      <p:ext uri="{BB962C8B-B14F-4D97-AF65-F5344CB8AC3E}">
        <p14:creationId xmlns:p14="http://schemas.microsoft.com/office/powerpoint/2010/main" val="4182637094"/>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031D-87A7-D945-A80E-AF044F0575E7}"/>
              </a:ext>
            </a:extLst>
          </p:cNvPr>
          <p:cNvSpPr>
            <a:spLocks noGrp="1"/>
          </p:cNvSpPr>
          <p:nvPr>
            <p:ph type="ctrTitle"/>
          </p:nvPr>
        </p:nvSpPr>
        <p:spPr>
          <a:xfrm>
            <a:off x="0" y="0"/>
            <a:ext cx="12192000" cy="1394619"/>
          </a:xfrm>
          <a:solidFill>
            <a:srgbClr val="721600">
              <a:alpha val="82673"/>
            </a:srgbClr>
          </a:solidFill>
        </p:spPr>
        <p:txBody>
          <a:bodyPr vert="horz" lIns="91440" tIns="45720" rIns="91440" bIns="45720" rtlCol="0" anchor="ctr">
            <a:normAutofit/>
          </a:bodyPr>
          <a:lstStyle/>
          <a:p>
            <a:pPr algn="l">
              <a:spcBef>
                <a:spcPts val="1000"/>
              </a:spcBef>
              <a:buFont typeface="Arial" panose="020B0604020202020204" pitchFamily="34" charset="0"/>
            </a:pPr>
            <a:r>
              <a:rPr lang="en-US">
                <a:solidFill>
                  <a:schemeClr val="bg2"/>
                </a:solidFill>
                <a:latin typeface="+mn-lt"/>
                <a:ea typeface="+mn-ea"/>
                <a:cs typeface="+mn-cs"/>
              </a:rPr>
              <a:t>Usability Problem 2</a:t>
            </a:r>
          </a:p>
        </p:txBody>
      </p:sp>
      <p:sp>
        <p:nvSpPr>
          <p:cNvPr id="3" name="Subtitle 2">
            <a:extLst>
              <a:ext uri="{FF2B5EF4-FFF2-40B4-BE49-F238E27FC236}">
                <a16:creationId xmlns:a16="http://schemas.microsoft.com/office/drawing/2014/main" id="{03BFE3CF-D390-9C4F-AAA0-FB437758D536}"/>
              </a:ext>
            </a:extLst>
          </p:cNvPr>
          <p:cNvSpPr>
            <a:spLocks noGrp="1"/>
          </p:cNvSpPr>
          <p:nvPr>
            <p:ph type="subTitle" idx="1"/>
          </p:nvPr>
        </p:nvSpPr>
        <p:spPr>
          <a:xfrm>
            <a:off x="2439" y="1394619"/>
            <a:ext cx="12192000" cy="5456925"/>
          </a:xfrm>
          <a:solidFill>
            <a:schemeClr val="tx1">
              <a:alpha val="82673"/>
            </a:schemeClr>
          </a:solidFill>
        </p:spPr>
        <p:txBody>
          <a:bodyPr vert="horz" lIns="91440" tIns="45720" rIns="91440" bIns="45720" rtlCol="0" anchor="t">
            <a:normAutofit/>
          </a:bodyPr>
          <a:lstStyle/>
          <a:p>
            <a:pPr algn="l"/>
            <a:endParaRPr lang="en-US" sz="4000">
              <a:solidFill>
                <a:schemeClr val="bg2"/>
              </a:solidFill>
            </a:endParaRPr>
          </a:p>
          <a:p>
            <a:pPr marL="742950" indent="-742950" algn="l">
              <a:buChar char="•"/>
            </a:pPr>
            <a:r>
              <a:rPr lang="en-US" sz="4000">
                <a:solidFill>
                  <a:schemeClr val="bg2"/>
                </a:solidFill>
                <a:ea typeface="Calibri"/>
                <a:cs typeface="Calibri"/>
              </a:rPr>
              <a:t>Problem: </a:t>
            </a:r>
            <a:r>
              <a:rPr lang="en-US" sz="3600">
                <a:solidFill>
                  <a:schemeClr val="bg1"/>
                </a:solidFill>
                <a:ea typeface="Calibri"/>
                <a:cs typeface="Calibri"/>
              </a:rPr>
              <a:t>Not able to copy wallet address</a:t>
            </a:r>
            <a:endParaRPr lang="en-US" sz="4000">
              <a:solidFill>
                <a:schemeClr val="bg2"/>
              </a:solidFill>
              <a:ea typeface="+mn-lt"/>
              <a:cs typeface="+mn-lt"/>
            </a:endParaRPr>
          </a:p>
          <a:p>
            <a:pPr marL="742950" indent="-742950" algn="l">
              <a:buChar char="•"/>
            </a:pPr>
            <a:r>
              <a:rPr lang="en-US" sz="4000">
                <a:solidFill>
                  <a:schemeClr val="bg2"/>
                </a:solidFill>
                <a:ea typeface="Calibri"/>
                <a:cs typeface="Calibri"/>
              </a:rPr>
              <a:t>Severity: </a:t>
            </a:r>
            <a:r>
              <a:rPr lang="en-US" sz="3600">
                <a:solidFill>
                  <a:schemeClr val="bg1"/>
                </a:solidFill>
                <a:ea typeface="+mn-lt"/>
                <a:cs typeface="+mn-lt"/>
              </a:rPr>
              <a:t>Severity 2, Scope 1</a:t>
            </a:r>
          </a:p>
          <a:p>
            <a:pPr marL="742950" indent="-742950" algn="l">
              <a:buChar char="•"/>
            </a:pPr>
            <a:r>
              <a:rPr lang="en-US" sz="4000">
                <a:solidFill>
                  <a:schemeClr val="bg2"/>
                </a:solidFill>
                <a:ea typeface="Calibri"/>
                <a:cs typeface="Calibri"/>
              </a:rPr>
              <a:t>1 participant faced this problem</a:t>
            </a:r>
          </a:p>
        </p:txBody>
      </p:sp>
    </p:spTree>
    <p:extLst>
      <p:ext uri="{BB962C8B-B14F-4D97-AF65-F5344CB8AC3E}">
        <p14:creationId xmlns:p14="http://schemas.microsoft.com/office/powerpoint/2010/main" val="119091563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031D-87A7-D945-A80E-AF044F0575E7}"/>
              </a:ext>
            </a:extLst>
          </p:cNvPr>
          <p:cNvSpPr>
            <a:spLocks noGrp="1"/>
          </p:cNvSpPr>
          <p:nvPr>
            <p:ph type="ctrTitle"/>
          </p:nvPr>
        </p:nvSpPr>
        <p:spPr>
          <a:xfrm>
            <a:off x="0" y="0"/>
            <a:ext cx="12192000" cy="1394619"/>
          </a:xfrm>
          <a:solidFill>
            <a:schemeClr val="tx1">
              <a:alpha val="81178"/>
            </a:schemeClr>
          </a:solidFill>
        </p:spPr>
        <p:txBody>
          <a:bodyPr anchor="ctr"/>
          <a:lstStyle/>
          <a:p>
            <a:pPr algn="l"/>
            <a:r>
              <a:rPr lang="en-US">
                <a:solidFill>
                  <a:schemeClr val="bg2"/>
                </a:solidFill>
                <a:ea typeface="+mj-lt"/>
                <a:cs typeface="+mj-lt"/>
              </a:rPr>
              <a:t>Usability Problem 3</a:t>
            </a:r>
            <a:endParaRPr lang="en-US">
              <a:solidFill>
                <a:schemeClr val="bg2"/>
              </a:solidFill>
            </a:endParaRPr>
          </a:p>
        </p:txBody>
      </p:sp>
      <p:sp>
        <p:nvSpPr>
          <p:cNvPr id="3" name="Subtitle 2">
            <a:extLst>
              <a:ext uri="{FF2B5EF4-FFF2-40B4-BE49-F238E27FC236}">
                <a16:creationId xmlns:a16="http://schemas.microsoft.com/office/drawing/2014/main" id="{03BFE3CF-D390-9C4F-AAA0-FB437758D536}"/>
              </a:ext>
            </a:extLst>
          </p:cNvPr>
          <p:cNvSpPr>
            <a:spLocks noGrp="1"/>
          </p:cNvSpPr>
          <p:nvPr>
            <p:ph type="subTitle" idx="1"/>
          </p:nvPr>
        </p:nvSpPr>
        <p:spPr>
          <a:xfrm>
            <a:off x="2439" y="1394619"/>
            <a:ext cx="12192000" cy="5456925"/>
          </a:xfrm>
          <a:solidFill>
            <a:srgbClr val="721600">
              <a:alpha val="82673"/>
            </a:srgbClr>
          </a:solidFill>
        </p:spPr>
        <p:txBody>
          <a:bodyPr vert="horz" lIns="91440" tIns="45720" rIns="91440" bIns="45720" rtlCol="0" anchor="t">
            <a:normAutofit/>
          </a:bodyPr>
          <a:lstStyle/>
          <a:p>
            <a:pPr algn="l"/>
            <a:endParaRPr lang="en-US" sz="4000">
              <a:solidFill>
                <a:schemeClr val="bg2"/>
              </a:solidFill>
            </a:endParaRPr>
          </a:p>
          <a:p>
            <a:pPr marL="742950" indent="-742950" algn="l">
              <a:buChar char="•"/>
            </a:pPr>
            <a:r>
              <a:rPr lang="en-US" sz="4000">
                <a:solidFill>
                  <a:schemeClr val="bg2"/>
                </a:solidFill>
                <a:ea typeface="Calibri"/>
                <a:cs typeface="Calibri"/>
              </a:rPr>
              <a:t>Problem: </a:t>
            </a:r>
            <a:r>
              <a:rPr lang="en-US" sz="3600">
                <a:solidFill>
                  <a:schemeClr val="bg1"/>
                </a:solidFill>
                <a:ea typeface="+mn-lt"/>
                <a:cs typeface="+mn-lt"/>
              </a:rPr>
              <a:t>The user found it difficult to transfer from one coin to another in the same wallet.</a:t>
            </a:r>
          </a:p>
          <a:p>
            <a:pPr marL="742950" indent="-742950" algn="l">
              <a:buChar char="•"/>
            </a:pPr>
            <a:r>
              <a:rPr lang="en-US" sz="4000">
                <a:solidFill>
                  <a:schemeClr val="bg2"/>
                </a:solidFill>
                <a:ea typeface="Calibri"/>
                <a:cs typeface="Calibri"/>
              </a:rPr>
              <a:t>Severity: S</a:t>
            </a:r>
            <a:r>
              <a:rPr lang="en-US" sz="3600">
                <a:solidFill>
                  <a:schemeClr val="bg1"/>
                </a:solidFill>
                <a:ea typeface="+mn-lt"/>
                <a:cs typeface="+mn-lt"/>
              </a:rPr>
              <a:t>everity 2, Scope 1</a:t>
            </a:r>
          </a:p>
          <a:p>
            <a:pPr marL="742950" indent="-742950" algn="l">
              <a:buChar char="•"/>
            </a:pPr>
            <a:r>
              <a:rPr lang="en-US" sz="4000">
                <a:solidFill>
                  <a:schemeClr val="bg2"/>
                </a:solidFill>
                <a:ea typeface="Calibri"/>
                <a:cs typeface="Calibri"/>
              </a:rPr>
              <a:t>2 </a:t>
            </a:r>
            <a:r>
              <a:rPr lang="en-US" sz="3600">
                <a:solidFill>
                  <a:schemeClr val="bg2"/>
                </a:solidFill>
                <a:ea typeface="Calibri"/>
                <a:cs typeface="Calibri"/>
              </a:rPr>
              <a:t>participants faced this problem.</a:t>
            </a:r>
          </a:p>
        </p:txBody>
      </p:sp>
    </p:spTree>
    <p:extLst>
      <p:ext uri="{BB962C8B-B14F-4D97-AF65-F5344CB8AC3E}">
        <p14:creationId xmlns:p14="http://schemas.microsoft.com/office/powerpoint/2010/main" val="23890322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031D-87A7-D945-A80E-AF044F0575E7}"/>
              </a:ext>
            </a:extLst>
          </p:cNvPr>
          <p:cNvSpPr>
            <a:spLocks noGrp="1"/>
          </p:cNvSpPr>
          <p:nvPr>
            <p:ph type="ctrTitle"/>
          </p:nvPr>
        </p:nvSpPr>
        <p:spPr>
          <a:xfrm>
            <a:off x="0" y="0"/>
            <a:ext cx="12192000" cy="1394619"/>
          </a:xfrm>
          <a:solidFill>
            <a:srgbClr val="721600">
              <a:alpha val="81178"/>
            </a:srgbClr>
          </a:solidFill>
        </p:spPr>
        <p:txBody>
          <a:bodyPr anchor="ctr"/>
          <a:lstStyle/>
          <a:p>
            <a:pPr algn="l"/>
            <a:r>
              <a:rPr lang="en-US">
                <a:solidFill>
                  <a:schemeClr val="bg2"/>
                </a:solidFill>
                <a:ea typeface="+mj-lt"/>
                <a:cs typeface="+mj-lt"/>
              </a:rPr>
              <a:t>Usability Problem 4</a:t>
            </a:r>
            <a:endParaRPr lang="en-US">
              <a:solidFill>
                <a:schemeClr val="bg2"/>
              </a:solidFill>
            </a:endParaRPr>
          </a:p>
        </p:txBody>
      </p:sp>
      <p:sp>
        <p:nvSpPr>
          <p:cNvPr id="3" name="Subtitle 2">
            <a:extLst>
              <a:ext uri="{FF2B5EF4-FFF2-40B4-BE49-F238E27FC236}">
                <a16:creationId xmlns:a16="http://schemas.microsoft.com/office/drawing/2014/main" id="{03BFE3CF-D390-9C4F-AAA0-FB437758D536}"/>
              </a:ext>
            </a:extLst>
          </p:cNvPr>
          <p:cNvSpPr>
            <a:spLocks noGrp="1"/>
          </p:cNvSpPr>
          <p:nvPr>
            <p:ph type="subTitle" idx="1"/>
          </p:nvPr>
        </p:nvSpPr>
        <p:spPr>
          <a:xfrm>
            <a:off x="2439" y="1394619"/>
            <a:ext cx="12192000" cy="5456925"/>
          </a:xfrm>
          <a:solidFill>
            <a:schemeClr val="tx1">
              <a:alpha val="82673"/>
            </a:schemeClr>
          </a:solidFill>
        </p:spPr>
        <p:txBody>
          <a:bodyPr vert="horz" lIns="91440" tIns="45720" rIns="91440" bIns="45720" rtlCol="0" anchor="t">
            <a:normAutofit/>
          </a:bodyPr>
          <a:lstStyle/>
          <a:p>
            <a:pPr algn="l"/>
            <a:endParaRPr lang="en-US" sz="4000">
              <a:solidFill>
                <a:schemeClr val="bg2"/>
              </a:solidFill>
            </a:endParaRPr>
          </a:p>
          <a:p>
            <a:pPr marL="742950" indent="-742950" algn="l">
              <a:buChar char="•"/>
            </a:pPr>
            <a:r>
              <a:rPr lang="en-US" sz="4000">
                <a:solidFill>
                  <a:schemeClr val="bg2"/>
                </a:solidFill>
                <a:ea typeface="Calibri"/>
                <a:cs typeface="Calibri"/>
              </a:rPr>
              <a:t>Problem: </a:t>
            </a:r>
            <a:r>
              <a:rPr lang="en-US" sz="3600">
                <a:solidFill>
                  <a:schemeClr val="bg1"/>
                </a:solidFill>
                <a:ea typeface="+mn-lt"/>
                <a:cs typeface="+mn-lt"/>
              </a:rPr>
              <a:t>Bridge the knowledge gap.</a:t>
            </a:r>
          </a:p>
          <a:p>
            <a:pPr marL="742950" indent="-742950" algn="l">
              <a:buChar char="•"/>
            </a:pPr>
            <a:r>
              <a:rPr lang="en-US" sz="4000">
                <a:solidFill>
                  <a:schemeClr val="bg2"/>
                </a:solidFill>
                <a:ea typeface="Calibri"/>
                <a:cs typeface="Calibri"/>
              </a:rPr>
              <a:t>Severity: </a:t>
            </a:r>
            <a:r>
              <a:rPr lang="en-US" sz="3600">
                <a:solidFill>
                  <a:schemeClr val="bg1"/>
                </a:solidFill>
                <a:ea typeface="+mn-lt"/>
                <a:cs typeface="+mn-lt"/>
              </a:rPr>
              <a:t>Severity 2, Scope 2</a:t>
            </a:r>
          </a:p>
          <a:p>
            <a:pPr marL="742950" indent="-742950" algn="l">
              <a:buChar char="•"/>
            </a:pPr>
            <a:r>
              <a:rPr lang="en-US" sz="3600">
                <a:solidFill>
                  <a:schemeClr val="bg2"/>
                </a:solidFill>
                <a:ea typeface="+mn-lt"/>
                <a:cs typeface="+mn-lt"/>
              </a:rPr>
              <a:t>All participant faced this problem</a:t>
            </a:r>
            <a:endParaRPr lang="en-US" sz="3600">
              <a:solidFill>
                <a:schemeClr val="bg2"/>
              </a:solidFill>
              <a:ea typeface="Calibri"/>
              <a:cs typeface="Calibri"/>
            </a:endParaRPr>
          </a:p>
          <a:p>
            <a:pPr marL="742950" indent="-742950" algn="l">
              <a:buChar char="•"/>
            </a:pPr>
            <a:endParaRPr lang="en-US" sz="4000">
              <a:solidFill>
                <a:schemeClr val="bg2"/>
              </a:solidFill>
              <a:ea typeface="Calibri"/>
              <a:cs typeface="Calibri"/>
            </a:endParaRPr>
          </a:p>
        </p:txBody>
      </p:sp>
    </p:spTree>
    <p:extLst>
      <p:ext uri="{BB962C8B-B14F-4D97-AF65-F5344CB8AC3E}">
        <p14:creationId xmlns:p14="http://schemas.microsoft.com/office/powerpoint/2010/main" val="62828227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996B55-B186-7F40-A4F3-C9D27202EE0A}"/>
              </a:ext>
            </a:extLst>
          </p:cNvPr>
          <p:cNvSpPr txBox="1">
            <a:spLocks/>
          </p:cNvSpPr>
          <p:nvPr/>
        </p:nvSpPr>
        <p:spPr>
          <a:xfrm>
            <a:off x="914400" y="1788160"/>
            <a:ext cx="10525760" cy="3535679"/>
          </a:xfrm>
          <a:prstGeom prst="rect">
            <a:avLst/>
          </a:prstGeom>
          <a:solidFill>
            <a:srgbClr val="721600">
              <a:alpha val="81178"/>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2"/>
                </a:solidFill>
              </a:rPr>
              <a:t>Propose Design Changes</a:t>
            </a:r>
            <a:endParaRPr lang="en-US">
              <a:solidFill>
                <a:schemeClr val="bg2"/>
              </a:solidFill>
              <a:cs typeface="Calibri Light"/>
            </a:endParaRPr>
          </a:p>
        </p:txBody>
      </p:sp>
    </p:spTree>
    <p:extLst>
      <p:ext uri="{BB962C8B-B14F-4D97-AF65-F5344CB8AC3E}">
        <p14:creationId xmlns:p14="http://schemas.microsoft.com/office/powerpoint/2010/main" val="2021508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031D-87A7-D945-A80E-AF044F0575E7}"/>
              </a:ext>
            </a:extLst>
          </p:cNvPr>
          <p:cNvSpPr>
            <a:spLocks noGrp="1"/>
          </p:cNvSpPr>
          <p:nvPr>
            <p:ph type="ctrTitle"/>
          </p:nvPr>
        </p:nvSpPr>
        <p:spPr>
          <a:xfrm>
            <a:off x="0" y="0"/>
            <a:ext cx="12192000" cy="1394619"/>
          </a:xfrm>
          <a:solidFill>
            <a:schemeClr val="tx1">
              <a:alpha val="81178"/>
            </a:schemeClr>
          </a:solidFill>
        </p:spPr>
        <p:txBody>
          <a:bodyPr anchor="ctr"/>
          <a:lstStyle/>
          <a:p>
            <a:pPr algn="l"/>
            <a:r>
              <a:rPr lang="en-US">
                <a:solidFill>
                  <a:schemeClr val="bg2"/>
                </a:solidFill>
                <a:ea typeface="+mj-lt"/>
                <a:cs typeface="+mj-lt"/>
              </a:rPr>
              <a:t>Average Task Timings</a:t>
            </a:r>
            <a:endParaRPr lang="en-US">
              <a:solidFill>
                <a:schemeClr val="bg2"/>
              </a:solidFill>
            </a:endParaRPr>
          </a:p>
        </p:txBody>
      </p:sp>
      <p:pic>
        <p:nvPicPr>
          <p:cNvPr id="5" name="Picture 4">
            <a:extLst>
              <a:ext uri="{FF2B5EF4-FFF2-40B4-BE49-F238E27FC236}">
                <a16:creationId xmlns:a16="http://schemas.microsoft.com/office/drawing/2014/main" id="{4B50CA75-5FFC-2874-1FA9-CF96E27655AA}"/>
              </a:ext>
            </a:extLst>
          </p:cNvPr>
          <p:cNvPicPr>
            <a:picLocks noChangeAspect="1"/>
          </p:cNvPicPr>
          <p:nvPr/>
        </p:nvPicPr>
        <p:blipFill>
          <a:blip r:embed="rId3"/>
          <a:stretch>
            <a:fillRect/>
          </a:stretch>
        </p:blipFill>
        <p:spPr>
          <a:xfrm>
            <a:off x="0" y="1394618"/>
            <a:ext cx="12192000" cy="5463381"/>
          </a:xfrm>
          <a:prstGeom prst="rect">
            <a:avLst/>
          </a:prstGeom>
        </p:spPr>
      </p:pic>
    </p:spTree>
    <p:extLst>
      <p:ext uri="{BB962C8B-B14F-4D97-AF65-F5344CB8AC3E}">
        <p14:creationId xmlns:p14="http://schemas.microsoft.com/office/powerpoint/2010/main" val="333926626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031D-87A7-D945-A80E-AF044F0575E7}"/>
              </a:ext>
            </a:extLst>
          </p:cNvPr>
          <p:cNvSpPr>
            <a:spLocks noGrp="1"/>
          </p:cNvSpPr>
          <p:nvPr>
            <p:ph type="ctrTitle"/>
          </p:nvPr>
        </p:nvSpPr>
        <p:spPr>
          <a:xfrm>
            <a:off x="0" y="0"/>
            <a:ext cx="12192000" cy="1394619"/>
          </a:xfrm>
          <a:solidFill>
            <a:schemeClr val="tx1">
              <a:alpha val="81178"/>
            </a:schemeClr>
          </a:solidFill>
        </p:spPr>
        <p:txBody>
          <a:bodyPr anchor="ctr"/>
          <a:lstStyle/>
          <a:p>
            <a:pPr algn="l"/>
            <a:r>
              <a:rPr lang="en-US">
                <a:solidFill>
                  <a:schemeClr val="bg2"/>
                </a:solidFill>
                <a:ea typeface="+mj-lt"/>
                <a:cs typeface="+mj-lt"/>
              </a:rPr>
              <a:t>Usability Problem Design change 1</a:t>
            </a:r>
            <a:endParaRPr lang="en-US">
              <a:solidFill>
                <a:schemeClr val="bg2"/>
              </a:solidFill>
            </a:endParaRPr>
          </a:p>
        </p:txBody>
      </p:sp>
      <p:sp>
        <p:nvSpPr>
          <p:cNvPr id="3" name="Subtitle 2">
            <a:extLst>
              <a:ext uri="{FF2B5EF4-FFF2-40B4-BE49-F238E27FC236}">
                <a16:creationId xmlns:a16="http://schemas.microsoft.com/office/drawing/2014/main" id="{03BFE3CF-D390-9C4F-AAA0-FB437758D536}"/>
              </a:ext>
            </a:extLst>
          </p:cNvPr>
          <p:cNvSpPr>
            <a:spLocks noGrp="1"/>
          </p:cNvSpPr>
          <p:nvPr>
            <p:ph type="subTitle" idx="1"/>
          </p:nvPr>
        </p:nvSpPr>
        <p:spPr>
          <a:xfrm>
            <a:off x="2439" y="1394619"/>
            <a:ext cx="12192000" cy="5456925"/>
          </a:xfrm>
          <a:solidFill>
            <a:srgbClr val="721600">
              <a:alpha val="82673"/>
            </a:srgbClr>
          </a:solidFill>
        </p:spPr>
        <p:txBody>
          <a:bodyPr vert="horz" lIns="91440" tIns="45720" rIns="91440" bIns="45720" rtlCol="0" anchor="t">
            <a:normAutofit/>
          </a:bodyPr>
          <a:lstStyle/>
          <a:p>
            <a:pPr algn="l"/>
            <a:r>
              <a:rPr lang="en-US" sz="2800">
                <a:solidFill>
                  <a:schemeClr val="bg2"/>
                </a:solidFill>
                <a:ea typeface="Calibri"/>
                <a:cs typeface="Calibri"/>
              </a:rPr>
              <a:t>Problem:</a:t>
            </a:r>
            <a:r>
              <a:rPr lang="en-US" sz="2800">
                <a:solidFill>
                  <a:schemeClr val="bg2"/>
                </a:solidFill>
                <a:ea typeface="+mn-lt"/>
                <a:cs typeface="+mn-lt"/>
              </a:rPr>
              <a:t> </a:t>
            </a:r>
            <a:r>
              <a:rPr lang="en-US">
                <a:solidFill>
                  <a:schemeClr val="bg1"/>
                </a:solidFill>
                <a:ea typeface="+mn-lt"/>
                <a:cs typeface="+mn-lt"/>
              </a:rPr>
              <a:t>The user found it difficult to transfer from USD to </a:t>
            </a:r>
            <a:r>
              <a:rPr lang="en-US" err="1">
                <a:solidFill>
                  <a:schemeClr val="bg1"/>
                </a:solidFill>
                <a:ea typeface="+mn-lt"/>
                <a:cs typeface="+mn-lt"/>
              </a:rPr>
              <a:t>Coug</a:t>
            </a:r>
            <a:r>
              <a:rPr lang="en-US">
                <a:solidFill>
                  <a:schemeClr val="bg1"/>
                </a:solidFill>
                <a:ea typeface="+mn-lt"/>
                <a:cs typeface="+mn-lt"/>
              </a:rPr>
              <a:t> coin.</a:t>
            </a:r>
            <a:br>
              <a:rPr lang="en-US">
                <a:solidFill>
                  <a:schemeClr val="bg1"/>
                </a:solidFill>
                <a:ea typeface="+mn-lt"/>
                <a:cs typeface="+mn-lt"/>
              </a:rPr>
            </a:br>
            <a:br>
              <a:rPr lang="en-US">
                <a:solidFill>
                  <a:schemeClr val="bg1"/>
                </a:solidFill>
                <a:ea typeface="+mn-lt"/>
                <a:cs typeface="+mn-lt"/>
              </a:rPr>
            </a:br>
            <a:r>
              <a:rPr lang="en-US">
                <a:solidFill>
                  <a:schemeClr val="bg1"/>
                </a:solidFill>
                <a:ea typeface="+mn-lt"/>
                <a:cs typeface="+mn-lt"/>
              </a:rPr>
              <a:t>Previous Design:</a:t>
            </a:r>
          </a:p>
          <a:p>
            <a:pPr algn="l"/>
            <a:endParaRPr lang="en-US" sz="2800">
              <a:solidFill>
                <a:schemeClr val="bg2"/>
              </a:solidFill>
              <a:ea typeface="Calibri"/>
              <a:cs typeface="Calibri"/>
            </a:endParaRPr>
          </a:p>
        </p:txBody>
      </p:sp>
      <p:pic>
        <p:nvPicPr>
          <p:cNvPr id="5" name="Picture 4">
            <a:extLst>
              <a:ext uri="{FF2B5EF4-FFF2-40B4-BE49-F238E27FC236}">
                <a16:creationId xmlns:a16="http://schemas.microsoft.com/office/drawing/2014/main" id="{CE391493-1660-3F07-A779-8518E8B08C75}"/>
              </a:ext>
            </a:extLst>
          </p:cNvPr>
          <p:cNvPicPr>
            <a:picLocks noChangeAspect="1"/>
          </p:cNvPicPr>
          <p:nvPr/>
        </p:nvPicPr>
        <p:blipFill>
          <a:blip r:embed="rId3"/>
          <a:stretch>
            <a:fillRect/>
          </a:stretch>
        </p:blipFill>
        <p:spPr>
          <a:xfrm>
            <a:off x="1382466" y="2448117"/>
            <a:ext cx="7630905" cy="4403427"/>
          </a:xfrm>
          <a:prstGeom prst="rect">
            <a:avLst/>
          </a:prstGeom>
        </p:spPr>
      </p:pic>
    </p:spTree>
    <p:extLst>
      <p:ext uri="{BB962C8B-B14F-4D97-AF65-F5344CB8AC3E}">
        <p14:creationId xmlns:p14="http://schemas.microsoft.com/office/powerpoint/2010/main" val="338313816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031D-87A7-D945-A80E-AF044F0575E7}"/>
              </a:ext>
            </a:extLst>
          </p:cNvPr>
          <p:cNvSpPr>
            <a:spLocks noGrp="1"/>
          </p:cNvSpPr>
          <p:nvPr>
            <p:ph type="ctrTitle"/>
          </p:nvPr>
        </p:nvSpPr>
        <p:spPr>
          <a:xfrm>
            <a:off x="0" y="0"/>
            <a:ext cx="12192000" cy="1394619"/>
          </a:xfrm>
          <a:solidFill>
            <a:schemeClr val="tx1">
              <a:alpha val="81178"/>
            </a:schemeClr>
          </a:solidFill>
        </p:spPr>
        <p:txBody>
          <a:bodyPr anchor="ctr"/>
          <a:lstStyle/>
          <a:p>
            <a:pPr algn="l"/>
            <a:r>
              <a:rPr lang="en-US">
                <a:solidFill>
                  <a:schemeClr val="bg2"/>
                </a:solidFill>
                <a:ea typeface="+mj-lt"/>
                <a:cs typeface="+mj-lt"/>
              </a:rPr>
              <a:t>Usability Problem Design change 1</a:t>
            </a:r>
            <a:endParaRPr lang="en-US">
              <a:solidFill>
                <a:schemeClr val="bg2"/>
              </a:solidFill>
            </a:endParaRPr>
          </a:p>
        </p:txBody>
      </p:sp>
      <p:sp>
        <p:nvSpPr>
          <p:cNvPr id="3" name="Subtitle 2">
            <a:extLst>
              <a:ext uri="{FF2B5EF4-FFF2-40B4-BE49-F238E27FC236}">
                <a16:creationId xmlns:a16="http://schemas.microsoft.com/office/drawing/2014/main" id="{03BFE3CF-D390-9C4F-AAA0-FB437758D536}"/>
              </a:ext>
            </a:extLst>
          </p:cNvPr>
          <p:cNvSpPr>
            <a:spLocks noGrp="1"/>
          </p:cNvSpPr>
          <p:nvPr>
            <p:ph type="subTitle" idx="1"/>
          </p:nvPr>
        </p:nvSpPr>
        <p:spPr>
          <a:xfrm>
            <a:off x="2439" y="1394619"/>
            <a:ext cx="12192000" cy="5456925"/>
          </a:xfrm>
          <a:solidFill>
            <a:srgbClr val="721600">
              <a:alpha val="82673"/>
            </a:srgbClr>
          </a:solidFill>
        </p:spPr>
        <p:txBody>
          <a:bodyPr vert="horz" lIns="91440" tIns="45720" rIns="91440" bIns="45720" rtlCol="0" anchor="t">
            <a:normAutofit/>
          </a:bodyPr>
          <a:lstStyle/>
          <a:p>
            <a:pPr algn="l"/>
            <a:r>
              <a:rPr lang="en-US" sz="2800">
                <a:solidFill>
                  <a:schemeClr val="bg2"/>
                </a:solidFill>
                <a:ea typeface="Calibri"/>
                <a:cs typeface="Calibri"/>
              </a:rPr>
              <a:t>Problem:</a:t>
            </a:r>
            <a:r>
              <a:rPr lang="en-US" sz="2800">
                <a:solidFill>
                  <a:schemeClr val="bg2"/>
                </a:solidFill>
                <a:ea typeface="+mn-lt"/>
                <a:cs typeface="+mn-lt"/>
              </a:rPr>
              <a:t> </a:t>
            </a:r>
            <a:r>
              <a:rPr lang="en-US">
                <a:solidFill>
                  <a:schemeClr val="bg1"/>
                </a:solidFill>
                <a:ea typeface="+mn-lt"/>
                <a:cs typeface="+mn-lt"/>
              </a:rPr>
              <a:t>The user found it difficult to transfer from USD to </a:t>
            </a:r>
            <a:r>
              <a:rPr lang="en-US" err="1">
                <a:solidFill>
                  <a:schemeClr val="bg1"/>
                </a:solidFill>
                <a:ea typeface="+mn-lt"/>
                <a:cs typeface="+mn-lt"/>
              </a:rPr>
              <a:t>Coug</a:t>
            </a:r>
            <a:r>
              <a:rPr lang="en-US">
                <a:solidFill>
                  <a:schemeClr val="bg1"/>
                </a:solidFill>
                <a:ea typeface="+mn-lt"/>
                <a:cs typeface="+mn-lt"/>
              </a:rPr>
              <a:t> coin.</a:t>
            </a:r>
            <a:br>
              <a:rPr lang="en-US">
                <a:solidFill>
                  <a:schemeClr val="bg1"/>
                </a:solidFill>
                <a:ea typeface="+mn-lt"/>
                <a:cs typeface="+mn-lt"/>
              </a:rPr>
            </a:br>
            <a:br>
              <a:rPr lang="en-US">
                <a:solidFill>
                  <a:schemeClr val="bg1"/>
                </a:solidFill>
                <a:ea typeface="+mn-lt"/>
                <a:cs typeface="+mn-lt"/>
              </a:rPr>
            </a:br>
            <a:r>
              <a:rPr lang="en-US">
                <a:solidFill>
                  <a:schemeClr val="bg1"/>
                </a:solidFill>
                <a:ea typeface="+mn-lt"/>
                <a:cs typeface="+mn-lt"/>
              </a:rPr>
              <a:t>Updated Design:</a:t>
            </a:r>
          </a:p>
          <a:p>
            <a:pPr algn="l"/>
            <a:endParaRPr lang="en-US" sz="2800">
              <a:solidFill>
                <a:schemeClr val="bg2"/>
              </a:solidFill>
              <a:ea typeface="Calibri"/>
              <a:cs typeface="Calibri"/>
            </a:endParaRPr>
          </a:p>
        </p:txBody>
      </p:sp>
      <p:pic>
        <p:nvPicPr>
          <p:cNvPr id="4" name="Picture 3">
            <a:extLst>
              <a:ext uri="{FF2B5EF4-FFF2-40B4-BE49-F238E27FC236}">
                <a16:creationId xmlns:a16="http://schemas.microsoft.com/office/drawing/2014/main" id="{C38E6121-25CE-1DC1-BE03-9561877A24E2}"/>
              </a:ext>
            </a:extLst>
          </p:cNvPr>
          <p:cNvPicPr>
            <a:picLocks noChangeAspect="1"/>
          </p:cNvPicPr>
          <p:nvPr/>
        </p:nvPicPr>
        <p:blipFill>
          <a:blip r:embed="rId3"/>
          <a:stretch>
            <a:fillRect/>
          </a:stretch>
        </p:blipFill>
        <p:spPr>
          <a:xfrm>
            <a:off x="2595336" y="2089177"/>
            <a:ext cx="7796893" cy="4649079"/>
          </a:xfrm>
          <a:prstGeom prst="rect">
            <a:avLst/>
          </a:prstGeom>
        </p:spPr>
      </p:pic>
    </p:spTree>
    <p:extLst>
      <p:ext uri="{BB962C8B-B14F-4D97-AF65-F5344CB8AC3E}">
        <p14:creationId xmlns:p14="http://schemas.microsoft.com/office/powerpoint/2010/main" val="2349111632"/>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031D-87A7-D945-A80E-AF044F0575E7}"/>
              </a:ext>
            </a:extLst>
          </p:cNvPr>
          <p:cNvSpPr>
            <a:spLocks noGrp="1"/>
          </p:cNvSpPr>
          <p:nvPr>
            <p:ph type="ctrTitle"/>
          </p:nvPr>
        </p:nvSpPr>
        <p:spPr>
          <a:xfrm>
            <a:off x="0" y="0"/>
            <a:ext cx="12192000" cy="1394619"/>
          </a:xfrm>
          <a:solidFill>
            <a:srgbClr val="721600">
              <a:alpha val="82673"/>
            </a:srgbClr>
          </a:solidFill>
        </p:spPr>
        <p:txBody>
          <a:bodyPr vert="horz" lIns="91440" tIns="45720" rIns="91440" bIns="45720" rtlCol="0" anchor="ctr">
            <a:normAutofit/>
          </a:bodyPr>
          <a:lstStyle/>
          <a:p>
            <a:pPr algn="l">
              <a:spcBef>
                <a:spcPts val="1000"/>
              </a:spcBef>
              <a:buFont typeface="Arial" panose="020B0604020202020204" pitchFamily="34" charset="0"/>
            </a:pPr>
            <a:r>
              <a:rPr lang="en-US">
                <a:solidFill>
                  <a:schemeClr val="bg2"/>
                </a:solidFill>
                <a:latin typeface="+mn-lt"/>
                <a:ea typeface="+mn-ea"/>
                <a:cs typeface="+mn-cs"/>
              </a:rPr>
              <a:t>Usability Problem 2</a:t>
            </a:r>
          </a:p>
        </p:txBody>
      </p:sp>
      <p:sp>
        <p:nvSpPr>
          <p:cNvPr id="3" name="Subtitle 2">
            <a:extLst>
              <a:ext uri="{FF2B5EF4-FFF2-40B4-BE49-F238E27FC236}">
                <a16:creationId xmlns:a16="http://schemas.microsoft.com/office/drawing/2014/main" id="{03BFE3CF-D390-9C4F-AAA0-FB437758D536}"/>
              </a:ext>
            </a:extLst>
          </p:cNvPr>
          <p:cNvSpPr>
            <a:spLocks noGrp="1"/>
          </p:cNvSpPr>
          <p:nvPr>
            <p:ph type="subTitle" idx="1"/>
          </p:nvPr>
        </p:nvSpPr>
        <p:spPr>
          <a:xfrm>
            <a:off x="2439" y="1394619"/>
            <a:ext cx="12192000" cy="5456925"/>
          </a:xfrm>
          <a:solidFill>
            <a:schemeClr val="tx1">
              <a:alpha val="82673"/>
            </a:schemeClr>
          </a:solidFill>
        </p:spPr>
        <p:txBody>
          <a:bodyPr vert="horz" lIns="91440" tIns="45720" rIns="91440" bIns="45720" rtlCol="0" anchor="t">
            <a:normAutofit/>
          </a:bodyPr>
          <a:lstStyle/>
          <a:p>
            <a:pPr algn="l"/>
            <a:r>
              <a:rPr lang="en-US" sz="2800">
                <a:solidFill>
                  <a:schemeClr val="bg2"/>
                </a:solidFill>
                <a:ea typeface="Calibri"/>
                <a:cs typeface="Calibri"/>
              </a:rPr>
              <a:t>Problem: </a:t>
            </a:r>
            <a:r>
              <a:rPr lang="en-US">
                <a:solidFill>
                  <a:schemeClr val="bg1"/>
                </a:solidFill>
                <a:ea typeface="Calibri"/>
                <a:cs typeface="Calibri"/>
              </a:rPr>
              <a:t>Not able to copy wallet address</a:t>
            </a:r>
          </a:p>
          <a:p>
            <a:pPr algn="l"/>
            <a:br>
              <a:rPr lang="en-US">
                <a:solidFill>
                  <a:schemeClr val="bg1"/>
                </a:solidFill>
                <a:ea typeface="Calibri"/>
                <a:cs typeface="Calibri"/>
              </a:rPr>
            </a:br>
            <a:r>
              <a:rPr lang="en-US">
                <a:solidFill>
                  <a:schemeClr val="bg1"/>
                </a:solidFill>
                <a:ea typeface="Calibri"/>
                <a:cs typeface="Calibri"/>
              </a:rPr>
              <a:t>Previous Design: </a:t>
            </a:r>
            <a:endParaRPr lang="en-US" sz="2800">
              <a:solidFill>
                <a:schemeClr val="bg2"/>
              </a:solidFill>
              <a:ea typeface="Calibri"/>
              <a:cs typeface="Calibri"/>
            </a:endParaRPr>
          </a:p>
        </p:txBody>
      </p:sp>
      <p:pic>
        <p:nvPicPr>
          <p:cNvPr id="4" name="Picture 3">
            <a:extLst>
              <a:ext uri="{FF2B5EF4-FFF2-40B4-BE49-F238E27FC236}">
                <a16:creationId xmlns:a16="http://schemas.microsoft.com/office/drawing/2014/main" id="{ADD02B55-AD85-FDCB-3AF1-447B41D4BF12}"/>
              </a:ext>
            </a:extLst>
          </p:cNvPr>
          <p:cNvPicPr>
            <a:picLocks noChangeAspect="1"/>
          </p:cNvPicPr>
          <p:nvPr/>
        </p:nvPicPr>
        <p:blipFill>
          <a:blip r:embed="rId3"/>
          <a:stretch>
            <a:fillRect/>
          </a:stretch>
        </p:blipFill>
        <p:spPr>
          <a:xfrm>
            <a:off x="3493407" y="2789238"/>
            <a:ext cx="4416879" cy="3149600"/>
          </a:xfrm>
          <a:prstGeom prst="rect">
            <a:avLst/>
          </a:prstGeom>
        </p:spPr>
      </p:pic>
    </p:spTree>
    <p:extLst>
      <p:ext uri="{BB962C8B-B14F-4D97-AF65-F5344CB8AC3E}">
        <p14:creationId xmlns:p14="http://schemas.microsoft.com/office/powerpoint/2010/main" val="1223272705"/>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031D-87A7-D945-A80E-AF044F0575E7}"/>
              </a:ext>
            </a:extLst>
          </p:cNvPr>
          <p:cNvSpPr>
            <a:spLocks noGrp="1"/>
          </p:cNvSpPr>
          <p:nvPr>
            <p:ph type="ctrTitle"/>
          </p:nvPr>
        </p:nvSpPr>
        <p:spPr>
          <a:xfrm>
            <a:off x="0" y="0"/>
            <a:ext cx="12192000" cy="1394619"/>
          </a:xfrm>
          <a:solidFill>
            <a:srgbClr val="721600">
              <a:alpha val="82673"/>
            </a:srgbClr>
          </a:solidFill>
        </p:spPr>
        <p:txBody>
          <a:bodyPr vert="horz" lIns="91440" tIns="45720" rIns="91440" bIns="45720" rtlCol="0" anchor="ctr">
            <a:normAutofit/>
          </a:bodyPr>
          <a:lstStyle/>
          <a:p>
            <a:pPr algn="l">
              <a:spcBef>
                <a:spcPts val="1000"/>
              </a:spcBef>
              <a:buFont typeface="Arial" panose="020B0604020202020204" pitchFamily="34" charset="0"/>
            </a:pPr>
            <a:r>
              <a:rPr lang="en-US">
                <a:solidFill>
                  <a:schemeClr val="bg2"/>
                </a:solidFill>
                <a:latin typeface="+mn-lt"/>
                <a:ea typeface="+mn-ea"/>
                <a:cs typeface="+mn-cs"/>
              </a:rPr>
              <a:t>Usability Problem 2</a:t>
            </a:r>
          </a:p>
        </p:txBody>
      </p:sp>
      <p:sp>
        <p:nvSpPr>
          <p:cNvPr id="3" name="Subtitle 2">
            <a:extLst>
              <a:ext uri="{FF2B5EF4-FFF2-40B4-BE49-F238E27FC236}">
                <a16:creationId xmlns:a16="http://schemas.microsoft.com/office/drawing/2014/main" id="{03BFE3CF-D390-9C4F-AAA0-FB437758D536}"/>
              </a:ext>
            </a:extLst>
          </p:cNvPr>
          <p:cNvSpPr>
            <a:spLocks noGrp="1"/>
          </p:cNvSpPr>
          <p:nvPr>
            <p:ph type="subTitle" idx="1"/>
          </p:nvPr>
        </p:nvSpPr>
        <p:spPr>
          <a:xfrm>
            <a:off x="2439" y="1394619"/>
            <a:ext cx="12192000" cy="5456925"/>
          </a:xfrm>
          <a:solidFill>
            <a:schemeClr val="tx1">
              <a:alpha val="82673"/>
            </a:schemeClr>
          </a:solidFill>
        </p:spPr>
        <p:txBody>
          <a:bodyPr vert="horz" lIns="91440" tIns="45720" rIns="91440" bIns="45720" rtlCol="0" anchor="t">
            <a:normAutofit/>
          </a:bodyPr>
          <a:lstStyle/>
          <a:p>
            <a:pPr algn="l"/>
            <a:r>
              <a:rPr lang="en-US" sz="2800">
                <a:solidFill>
                  <a:schemeClr val="bg2"/>
                </a:solidFill>
                <a:ea typeface="Calibri"/>
                <a:cs typeface="Calibri"/>
              </a:rPr>
              <a:t>Problem: </a:t>
            </a:r>
            <a:r>
              <a:rPr lang="en-US">
                <a:solidFill>
                  <a:schemeClr val="bg1"/>
                </a:solidFill>
                <a:ea typeface="Calibri"/>
                <a:cs typeface="Calibri"/>
              </a:rPr>
              <a:t>Not able to copy wallet address</a:t>
            </a:r>
          </a:p>
          <a:p>
            <a:pPr algn="l"/>
            <a:br>
              <a:rPr lang="en-US">
                <a:solidFill>
                  <a:schemeClr val="bg1"/>
                </a:solidFill>
                <a:ea typeface="Calibri"/>
                <a:cs typeface="Calibri"/>
              </a:rPr>
            </a:br>
            <a:r>
              <a:rPr lang="en-US">
                <a:solidFill>
                  <a:schemeClr val="bg1"/>
                </a:solidFill>
                <a:ea typeface="Calibri"/>
                <a:cs typeface="Calibri"/>
              </a:rPr>
              <a:t>New Design: No change in the design was needed, Users were able to understand the copy button easily but the backend functionality for the copy was not working. The backend system was updated.</a:t>
            </a:r>
            <a:endParaRPr lang="en-US" sz="2800">
              <a:solidFill>
                <a:schemeClr val="bg2"/>
              </a:solidFill>
              <a:ea typeface="Calibri"/>
              <a:cs typeface="Calibri"/>
            </a:endParaRPr>
          </a:p>
        </p:txBody>
      </p:sp>
      <p:pic>
        <p:nvPicPr>
          <p:cNvPr id="4" name="Picture 3">
            <a:extLst>
              <a:ext uri="{FF2B5EF4-FFF2-40B4-BE49-F238E27FC236}">
                <a16:creationId xmlns:a16="http://schemas.microsoft.com/office/drawing/2014/main" id="{ADD02B55-AD85-FDCB-3AF1-447B41D4BF12}"/>
              </a:ext>
            </a:extLst>
          </p:cNvPr>
          <p:cNvPicPr>
            <a:picLocks noChangeAspect="1"/>
          </p:cNvPicPr>
          <p:nvPr/>
        </p:nvPicPr>
        <p:blipFill>
          <a:blip r:embed="rId3"/>
          <a:stretch>
            <a:fillRect/>
          </a:stretch>
        </p:blipFill>
        <p:spPr>
          <a:xfrm>
            <a:off x="7760609" y="3743440"/>
            <a:ext cx="4416879" cy="3149600"/>
          </a:xfrm>
          <a:prstGeom prst="rect">
            <a:avLst/>
          </a:prstGeom>
        </p:spPr>
      </p:pic>
    </p:spTree>
    <p:extLst>
      <p:ext uri="{BB962C8B-B14F-4D97-AF65-F5344CB8AC3E}">
        <p14:creationId xmlns:p14="http://schemas.microsoft.com/office/powerpoint/2010/main" val="192834994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031D-87A7-D945-A80E-AF044F0575E7}"/>
              </a:ext>
            </a:extLst>
          </p:cNvPr>
          <p:cNvSpPr>
            <a:spLocks noGrp="1"/>
          </p:cNvSpPr>
          <p:nvPr>
            <p:ph type="ctrTitle"/>
          </p:nvPr>
        </p:nvSpPr>
        <p:spPr>
          <a:xfrm>
            <a:off x="0" y="0"/>
            <a:ext cx="12192000" cy="1394619"/>
          </a:xfrm>
          <a:solidFill>
            <a:schemeClr val="tx1">
              <a:alpha val="81178"/>
            </a:schemeClr>
          </a:solidFill>
        </p:spPr>
        <p:txBody>
          <a:bodyPr anchor="ctr"/>
          <a:lstStyle/>
          <a:p>
            <a:pPr algn="l"/>
            <a:r>
              <a:rPr lang="en-US">
                <a:solidFill>
                  <a:schemeClr val="bg2"/>
                </a:solidFill>
                <a:ea typeface="+mj-lt"/>
                <a:cs typeface="+mj-lt"/>
              </a:rPr>
              <a:t>Usability Problem 3&amp;4</a:t>
            </a:r>
            <a:endParaRPr lang="en-US">
              <a:solidFill>
                <a:schemeClr val="bg2"/>
              </a:solidFill>
            </a:endParaRPr>
          </a:p>
        </p:txBody>
      </p:sp>
      <p:sp>
        <p:nvSpPr>
          <p:cNvPr id="3" name="Subtitle 2">
            <a:extLst>
              <a:ext uri="{FF2B5EF4-FFF2-40B4-BE49-F238E27FC236}">
                <a16:creationId xmlns:a16="http://schemas.microsoft.com/office/drawing/2014/main" id="{03BFE3CF-D390-9C4F-AAA0-FB437758D536}"/>
              </a:ext>
            </a:extLst>
          </p:cNvPr>
          <p:cNvSpPr>
            <a:spLocks noGrp="1"/>
          </p:cNvSpPr>
          <p:nvPr>
            <p:ph type="subTitle" idx="1"/>
          </p:nvPr>
        </p:nvSpPr>
        <p:spPr>
          <a:xfrm>
            <a:off x="2439" y="1394619"/>
            <a:ext cx="12192000" cy="5456925"/>
          </a:xfrm>
          <a:solidFill>
            <a:srgbClr val="721600">
              <a:alpha val="82673"/>
            </a:srgbClr>
          </a:solidFill>
        </p:spPr>
        <p:txBody>
          <a:bodyPr vert="horz" lIns="91440" tIns="45720" rIns="91440" bIns="45720" rtlCol="0" anchor="t">
            <a:normAutofit/>
          </a:bodyPr>
          <a:lstStyle/>
          <a:p>
            <a:pPr algn="l"/>
            <a:r>
              <a:rPr lang="en-US" sz="2800">
                <a:solidFill>
                  <a:schemeClr val="bg2"/>
                </a:solidFill>
                <a:ea typeface="Calibri"/>
                <a:cs typeface="Calibri"/>
              </a:rPr>
              <a:t>Problem: </a:t>
            </a:r>
            <a:r>
              <a:rPr lang="en-US">
                <a:solidFill>
                  <a:schemeClr val="bg1"/>
                </a:solidFill>
                <a:ea typeface="+mn-lt"/>
                <a:cs typeface="+mn-lt"/>
              </a:rPr>
              <a:t>The user found it difficult to transfer from one coin to another in the same wallet.</a:t>
            </a:r>
          </a:p>
          <a:p>
            <a:pPr algn="l"/>
            <a:endParaRPr lang="en-US">
              <a:solidFill>
                <a:schemeClr val="bg1"/>
              </a:solidFill>
              <a:ea typeface="+mn-lt"/>
              <a:cs typeface="+mn-lt"/>
            </a:endParaRPr>
          </a:p>
          <a:p>
            <a:pPr algn="l"/>
            <a:endParaRPr lang="en-US">
              <a:solidFill>
                <a:schemeClr val="bg2"/>
              </a:solidFill>
              <a:ea typeface="Calibri"/>
              <a:cs typeface="Calibri"/>
            </a:endParaRPr>
          </a:p>
        </p:txBody>
      </p:sp>
      <p:pic>
        <p:nvPicPr>
          <p:cNvPr id="4" name="Picture 3">
            <a:extLst>
              <a:ext uri="{FF2B5EF4-FFF2-40B4-BE49-F238E27FC236}">
                <a16:creationId xmlns:a16="http://schemas.microsoft.com/office/drawing/2014/main" id="{56832BCF-A104-6196-5BDE-1812C6EF827F}"/>
              </a:ext>
            </a:extLst>
          </p:cNvPr>
          <p:cNvPicPr>
            <a:picLocks noChangeAspect="1"/>
          </p:cNvPicPr>
          <p:nvPr/>
        </p:nvPicPr>
        <p:blipFill>
          <a:blip r:embed="rId3"/>
          <a:stretch>
            <a:fillRect/>
          </a:stretch>
        </p:blipFill>
        <p:spPr>
          <a:xfrm>
            <a:off x="1152666" y="1822346"/>
            <a:ext cx="9886668" cy="5035654"/>
          </a:xfrm>
          <a:prstGeom prst="rect">
            <a:avLst/>
          </a:prstGeom>
        </p:spPr>
      </p:pic>
    </p:spTree>
    <p:extLst>
      <p:ext uri="{BB962C8B-B14F-4D97-AF65-F5344CB8AC3E}">
        <p14:creationId xmlns:p14="http://schemas.microsoft.com/office/powerpoint/2010/main" val="395281446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996B55-B186-7F40-A4F3-C9D27202EE0A}"/>
              </a:ext>
            </a:extLst>
          </p:cNvPr>
          <p:cNvSpPr txBox="1">
            <a:spLocks/>
          </p:cNvSpPr>
          <p:nvPr/>
        </p:nvSpPr>
        <p:spPr>
          <a:xfrm>
            <a:off x="0" y="0"/>
            <a:ext cx="12192000" cy="1394619"/>
          </a:xfrm>
          <a:prstGeom prst="rect">
            <a:avLst/>
          </a:prstGeom>
          <a:solidFill>
            <a:schemeClr val="tx1">
              <a:alpha val="81178"/>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2"/>
                </a:solidFill>
              </a:rPr>
              <a:t>Prospective Users</a:t>
            </a:r>
          </a:p>
        </p:txBody>
      </p:sp>
      <p:sp>
        <p:nvSpPr>
          <p:cNvPr id="5" name="Subtitle 2">
            <a:extLst>
              <a:ext uri="{FF2B5EF4-FFF2-40B4-BE49-F238E27FC236}">
                <a16:creationId xmlns:a16="http://schemas.microsoft.com/office/drawing/2014/main" id="{E7DC528C-F345-5A34-BA42-A8601B676FB7}"/>
              </a:ext>
            </a:extLst>
          </p:cNvPr>
          <p:cNvSpPr txBox="1">
            <a:spLocks/>
          </p:cNvSpPr>
          <p:nvPr/>
        </p:nvSpPr>
        <p:spPr>
          <a:xfrm>
            <a:off x="-16933" y="1394620"/>
            <a:ext cx="12192000" cy="5463382"/>
          </a:xfrm>
          <a:prstGeom prst="rect">
            <a:avLst/>
          </a:prstGeom>
          <a:solidFill>
            <a:srgbClr val="8C4130"/>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a:solidFill>
                  <a:schemeClr val="bg2"/>
                </a:solidFill>
              </a:rPr>
              <a:t>“For the students, by the students”</a:t>
            </a:r>
            <a:br>
              <a:rPr lang="en-US" sz="3200">
                <a:solidFill>
                  <a:schemeClr val="bg2"/>
                </a:solidFill>
              </a:rPr>
            </a:br>
            <a:br>
              <a:rPr lang="en-US" sz="3200">
                <a:solidFill>
                  <a:schemeClr val="bg2"/>
                </a:solidFill>
              </a:rPr>
            </a:br>
            <a:endParaRPr lang="en-US" sz="3200">
              <a:solidFill>
                <a:schemeClr val="bg2"/>
              </a:solidFill>
            </a:endParaRPr>
          </a:p>
          <a:p>
            <a:pPr marL="0" indent="0" algn="ctr">
              <a:buNone/>
            </a:pPr>
            <a:r>
              <a:rPr lang="en-US" sz="3200">
                <a:solidFill>
                  <a:schemeClr val="bg2"/>
                </a:solidFill>
              </a:rPr>
              <a:t>WSU Students.</a:t>
            </a:r>
            <a:br>
              <a:rPr lang="en-US" sz="3200">
                <a:solidFill>
                  <a:schemeClr val="bg2"/>
                </a:solidFill>
              </a:rPr>
            </a:br>
            <a:endParaRPr lang="en-US" sz="3200">
              <a:solidFill>
                <a:schemeClr val="bg2"/>
              </a:solidFill>
            </a:endParaRPr>
          </a:p>
          <a:p>
            <a:pPr marL="0" indent="0" algn="ctr">
              <a:buNone/>
            </a:pPr>
            <a:r>
              <a:rPr lang="en-US" sz="3200">
                <a:solidFill>
                  <a:schemeClr val="bg2"/>
                </a:solidFill>
              </a:rPr>
              <a:t>WSU Faculty.</a:t>
            </a:r>
            <a:br>
              <a:rPr lang="en-US" sz="3200">
                <a:solidFill>
                  <a:schemeClr val="bg2"/>
                </a:solidFill>
              </a:rPr>
            </a:br>
            <a:endParaRPr lang="en-US" sz="3200">
              <a:solidFill>
                <a:schemeClr val="bg2"/>
              </a:solidFill>
            </a:endParaRPr>
          </a:p>
          <a:p>
            <a:pPr marL="0" indent="0" algn="ctr">
              <a:buNone/>
            </a:pPr>
            <a:r>
              <a:rPr lang="en-US" sz="3200">
                <a:solidFill>
                  <a:schemeClr val="bg2"/>
                </a:solidFill>
              </a:rPr>
              <a:t>WSU Dining services.</a:t>
            </a:r>
            <a:endParaRPr lang="en-US" sz="4000">
              <a:solidFill>
                <a:schemeClr val="bg2"/>
              </a:solidFill>
            </a:endParaRPr>
          </a:p>
        </p:txBody>
      </p:sp>
    </p:spTree>
    <p:extLst>
      <p:ext uri="{BB962C8B-B14F-4D97-AF65-F5344CB8AC3E}">
        <p14:creationId xmlns:p14="http://schemas.microsoft.com/office/powerpoint/2010/main" val="2083859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3">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2F324C">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A996B55-B186-7F40-A4F3-C9D27202EE0A}"/>
              </a:ext>
            </a:extLst>
          </p:cNvPr>
          <p:cNvSpPr txBox="1">
            <a:spLocks/>
          </p:cNvSpPr>
          <p:nvPr/>
        </p:nvSpPr>
        <p:spPr>
          <a:xfrm>
            <a:off x="321732" y="321732"/>
            <a:ext cx="7064121" cy="1964266"/>
          </a:xfrm>
          <a:prstGeom prst="rect">
            <a:avLst/>
          </a:prstGeom>
          <a:solidFill>
            <a:srgbClr val="8C4130">
              <a:alpha val="83000"/>
            </a:srgbClr>
          </a:solidFill>
        </p:spPr>
        <p:txBody>
          <a:bodyPr vert="horz" lIns="91440" tIns="45720" rIns="91440" bIns="45720" rtlCol="0" anchor="ctr">
            <a:normAutofit/>
          </a:bodyPr>
          <a:lstStyle>
            <a:defPPr>
              <a:defRPr lang="en-US"/>
            </a:defPPr>
            <a:lvl1pPr indent="0" algn="ctr">
              <a:lnSpc>
                <a:spcPct val="90000"/>
              </a:lnSpc>
              <a:spcBef>
                <a:spcPts val="1000"/>
              </a:spcBef>
              <a:buFont typeface="Arial" panose="020B0604020202020204" pitchFamily="34" charset="0"/>
              <a:buNone/>
              <a:defRPr sz="3200">
                <a:solidFill>
                  <a:schemeClr val="bg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Proposed Solution</a:t>
            </a:r>
          </a:p>
        </p:txBody>
      </p:sp>
      <p:pic>
        <p:nvPicPr>
          <p:cNvPr id="3" name="Picture 2">
            <a:extLst>
              <a:ext uri="{FF2B5EF4-FFF2-40B4-BE49-F238E27FC236}">
                <a16:creationId xmlns:a16="http://schemas.microsoft.com/office/drawing/2014/main" id="{A850323F-59B8-F4F9-0FA8-40DE0B2D8E7B}"/>
              </a:ext>
            </a:extLst>
          </p:cNvPr>
          <p:cNvPicPr>
            <a:picLocks noChangeAspect="1"/>
          </p:cNvPicPr>
          <p:nvPr/>
        </p:nvPicPr>
        <p:blipFill rotWithShape="1">
          <a:blip r:embed="rId4"/>
          <a:srcRect l="15236" r="2" b="2"/>
          <a:stretch/>
        </p:blipFill>
        <p:spPr>
          <a:xfrm>
            <a:off x="327547" y="2454903"/>
            <a:ext cx="7058306" cy="4080254"/>
          </a:xfrm>
          <a:prstGeom prst="rect">
            <a:avLst/>
          </a:prstGeom>
        </p:spPr>
      </p:pic>
      <p:sp>
        <p:nvSpPr>
          <p:cNvPr id="32" name="Rectangle 3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ubtitle 2">
            <a:extLst>
              <a:ext uri="{FF2B5EF4-FFF2-40B4-BE49-F238E27FC236}">
                <a16:creationId xmlns:a16="http://schemas.microsoft.com/office/drawing/2014/main" id="{E7DC528C-F345-5A34-BA42-A8601B676FB7}"/>
              </a:ext>
            </a:extLst>
          </p:cNvPr>
          <p:cNvSpPr txBox="1">
            <a:spLocks/>
          </p:cNvSpPr>
          <p:nvPr/>
        </p:nvSpPr>
        <p:spPr>
          <a:xfrm>
            <a:off x="8029319" y="917725"/>
            <a:ext cx="3424739" cy="485236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r>
              <a:rPr lang="en-US" sz="2000">
                <a:solidFill>
                  <a:srgbClr val="FFFFFF"/>
                </a:solidFill>
              </a:rPr>
              <a:t>Better Onboarding Experience</a:t>
            </a:r>
            <a:br>
              <a:rPr lang="en-US" sz="2000">
                <a:solidFill>
                  <a:srgbClr val="FFFFFF"/>
                </a:solidFill>
              </a:rPr>
            </a:br>
            <a:endParaRPr lang="en-US" sz="2000">
              <a:solidFill>
                <a:srgbClr val="FFFFFF"/>
              </a:solidFill>
            </a:endParaRPr>
          </a:p>
          <a:p>
            <a:pPr marL="457200"/>
            <a:r>
              <a:rPr lang="en-US" sz="2000">
                <a:solidFill>
                  <a:srgbClr val="FFFFFF"/>
                </a:solidFill>
              </a:rPr>
              <a:t>Easy to use Wallet</a:t>
            </a:r>
            <a:br>
              <a:rPr lang="en-US" sz="2000">
                <a:solidFill>
                  <a:srgbClr val="FFFFFF"/>
                </a:solidFill>
              </a:rPr>
            </a:br>
            <a:endParaRPr lang="en-US" sz="2000">
              <a:solidFill>
                <a:srgbClr val="FFFFFF"/>
              </a:solidFill>
            </a:endParaRPr>
          </a:p>
          <a:p>
            <a:pPr marL="457200"/>
            <a:r>
              <a:rPr lang="en-US" sz="2000">
                <a:solidFill>
                  <a:srgbClr val="FFFFFF"/>
                </a:solidFill>
              </a:rPr>
              <a:t>One wallet to manage all.</a:t>
            </a:r>
            <a:br>
              <a:rPr lang="en-US" sz="2000">
                <a:solidFill>
                  <a:srgbClr val="FFFFFF"/>
                </a:solidFill>
              </a:rPr>
            </a:br>
            <a:endParaRPr lang="en-US" sz="2000">
              <a:solidFill>
                <a:srgbClr val="FFFFFF"/>
              </a:solidFill>
            </a:endParaRPr>
          </a:p>
        </p:txBody>
      </p:sp>
    </p:spTree>
    <p:extLst>
      <p:ext uri="{BB962C8B-B14F-4D97-AF65-F5344CB8AC3E}">
        <p14:creationId xmlns:p14="http://schemas.microsoft.com/office/powerpoint/2010/main" val="2145328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996B55-B186-7F40-A4F3-C9D27202EE0A}"/>
              </a:ext>
            </a:extLst>
          </p:cNvPr>
          <p:cNvSpPr txBox="1">
            <a:spLocks/>
          </p:cNvSpPr>
          <p:nvPr/>
        </p:nvSpPr>
        <p:spPr>
          <a:xfrm>
            <a:off x="0" y="0"/>
            <a:ext cx="12192000" cy="1394619"/>
          </a:xfrm>
          <a:prstGeom prst="rect">
            <a:avLst/>
          </a:prstGeom>
          <a:solidFill>
            <a:schemeClr val="tx1">
              <a:alpha val="81178"/>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2"/>
                </a:solidFill>
              </a:rPr>
              <a:t>Related Work</a:t>
            </a:r>
          </a:p>
        </p:txBody>
      </p:sp>
      <p:sp>
        <p:nvSpPr>
          <p:cNvPr id="5" name="Subtitle 2">
            <a:extLst>
              <a:ext uri="{FF2B5EF4-FFF2-40B4-BE49-F238E27FC236}">
                <a16:creationId xmlns:a16="http://schemas.microsoft.com/office/drawing/2014/main" id="{E7DC528C-F345-5A34-BA42-A8601B676FB7}"/>
              </a:ext>
            </a:extLst>
          </p:cNvPr>
          <p:cNvSpPr txBox="1">
            <a:spLocks/>
          </p:cNvSpPr>
          <p:nvPr/>
        </p:nvSpPr>
        <p:spPr>
          <a:xfrm>
            <a:off x="-16933" y="1394620"/>
            <a:ext cx="12192000" cy="5463382"/>
          </a:xfrm>
          <a:prstGeom prst="rect">
            <a:avLst/>
          </a:prstGeom>
          <a:solidFill>
            <a:srgbClr val="8C4130"/>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3200" err="1">
                <a:solidFill>
                  <a:schemeClr val="bg2"/>
                </a:solidFill>
              </a:rPr>
              <a:t>CoinBase</a:t>
            </a:r>
            <a:br>
              <a:rPr lang="en-US" sz="3200">
                <a:solidFill>
                  <a:schemeClr val="bg2"/>
                </a:solidFill>
              </a:rPr>
            </a:br>
            <a:endParaRPr lang="en-US" sz="3200">
              <a:solidFill>
                <a:schemeClr val="bg2"/>
              </a:solidFill>
            </a:endParaRPr>
          </a:p>
          <a:p>
            <a:pPr marL="514350" indent="-514350">
              <a:buFont typeface="+mj-lt"/>
              <a:buAutoNum type="arabicPeriod"/>
            </a:pPr>
            <a:r>
              <a:rPr lang="en-US" sz="3200">
                <a:solidFill>
                  <a:schemeClr val="bg2"/>
                </a:solidFill>
              </a:rPr>
              <a:t>Electrum</a:t>
            </a:r>
            <a:br>
              <a:rPr lang="en-US" sz="3200">
                <a:solidFill>
                  <a:schemeClr val="bg2"/>
                </a:solidFill>
              </a:rPr>
            </a:br>
            <a:endParaRPr lang="en-US" sz="3200">
              <a:solidFill>
                <a:schemeClr val="bg2"/>
              </a:solidFill>
            </a:endParaRPr>
          </a:p>
          <a:p>
            <a:pPr marL="514350" indent="-514350">
              <a:buFont typeface="+mj-lt"/>
              <a:buAutoNum type="arabicPeriod"/>
            </a:pPr>
            <a:r>
              <a:rPr lang="en-US" sz="3200">
                <a:solidFill>
                  <a:schemeClr val="bg2"/>
                </a:solidFill>
              </a:rPr>
              <a:t>Exodus</a:t>
            </a:r>
            <a:endParaRPr lang="en-US" sz="4000">
              <a:solidFill>
                <a:schemeClr val="bg2"/>
              </a:solidFill>
            </a:endParaRPr>
          </a:p>
        </p:txBody>
      </p:sp>
    </p:spTree>
    <p:extLst>
      <p:ext uri="{BB962C8B-B14F-4D97-AF65-F5344CB8AC3E}">
        <p14:creationId xmlns:p14="http://schemas.microsoft.com/office/powerpoint/2010/main" val="1986639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031D-87A7-D945-A80E-AF044F0575E7}"/>
              </a:ext>
            </a:extLst>
          </p:cNvPr>
          <p:cNvSpPr>
            <a:spLocks noGrp="1"/>
          </p:cNvSpPr>
          <p:nvPr>
            <p:ph type="ctrTitle"/>
          </p:nvPr>
        </p:nvSpPr>
        <p:spPr>
          <a:xfrm>
            <a:off x="0" y="0"/>
            <a:ext cx="12192000" cy="1394619"/>
          </a:xfrm>
          <a:solidFill>
            <a:schemeClr val="tx1">
              <a:alpha val="81178"/>
            </a:schemeClr>
          </a:solidFill>
        </p:spPr>
        <p:txBody>
          <a:bodyPr anchor="ctr"/>
          <a:lstStyle/>
          <a:p>
            <a:pPr algn="l"/>
            <a:r>
              <a:rPr lang="en-US">
                <a:solidFill>
                  <a:schemeClr val="bg2"/>
                </a:solidFill>
              </a:rPr>
              <a:t>Features / Core Tasks</a:t>
            </a:r>
          </a:p>
        </p:txBody>
      </p:sp>
      <p:sp>
        <p:nvSpPr>
          <p:cNvPr id="3" name="Subtitle 2">
            <a:extLst>
              <a:ext uri="{FF2B5EF4-FFF2-40B4-BE49-F238E27FC236}">
                <a16:creationId xmlns:a16="http://schemas.microsoft.com/office/drawing/2014/main" id="{03BFE3CF-D390-9C4F-AAA0-FB437758D536}"/>
              </a:ext>
            </a:extLst>
          </p:cNvPr>
          <p:cNvSpPr>
            <a:spLocks noGrp="1"/>
          </p:cNvSpPr>
          <p:nvPr>
            <p:ph type="subTitle" idx="1"/>
          </p:nvPr>
        </p:nvSpPr>
        <p:spPr>
          <a:xfrm>
            <a:off x="-16933" y="1394620"/>
            <a:ext cx="12192000" cy="5463382"/>
          </a:xfrm>
          <a:solidFill>
            <a:srgbClr val="721600">
              <a:alpha val="82673"/>
            </a:srgbClr>
          </a:solidFill>
        </p:spPr>
        <p:txBody>
          <a:bodyPr anchor="ctr">
            <a:normAutofit/>
          </a:bodyPr>
          <a:lstStyle/>
          <a:p>
            <a:pPr marL="457200" indent="-457200" algn="l">
              <a:buFont typeface="Arial" panose="020B0604020202020204" pitchFamily="34" charset="0"/>
              <a:buAutoNum type="arabicPeriod"/>
            </a:pPr>
            <a:r>
              <a:rPr lang="en-US" sz="3200">
                <a:solidFill>
                  <a:schemeClr val="bg2"/>
                </a:solidFill>
              </a:rPr>
              <a:t>Balance of the account on a particular day? </a:t>
            </a:r>
          </a:p>
          <a:p>
            <a:pPr marL="457200" indent="-457200" algn="l">
              <a:buAutoNum type="arabicPeriod"/>
            </a:pPr>
            <a:r>
              <a:rPr lang="en-US" sz="3200">
                <a:solidFill>
                  <a:schemeClr val="bg2"/>
                </a:solidFill>
              </a:rPr>
              <a:t>Transferring crypto coins to your friend’s wallet.</a:t>
            </a:r>
            <a:endParaRPr lang="en-US" sz="3200">
              <a:solidFill>
                <a:schemeClr val="bg2"/>
              </a:solidFill>
              <a:cs typeface="Calibri"/>
            </a:endParaRPr>
          </a:p>
          <a:p>
            <a:pPr marL="457200" indent="-457200" algn="l">
              <a:buAutoNum type="arabicPeriod"/>
            </a:pPr>
            <a:r>
              <a:rPr lang="en-US" sz="3200">
                <a:solidFill>
                  <a:schemeClr val="bg2"/>
                </a:solidFill>
              </a:rPr>
              <a:t>Transfer/Exchange coins in your own wallet.</a:t>
            </a:r>
          </a:p>
          <a:p>
            <a:pPr marL="457200" indent="-457200" algn="l">
              <a:buAutoNum type="arabicPeriod"/>
            </a:pPr>
            <a:r>
              <a:rPr lang="en-US" sz="3200">
                <a:solidFill>
                  <a:schemeClr val="bg2"/>
                </a:solidFill>
              </a:rPr>
              <a:t>Changing the profile details. </a:t>
            </a:r>
          </a:p>
          <a:p>
            <a:pPr marL="457200" indent="-457200" algn="l">
              <a:buAutoNum type="arabicPeriod"/>
            </a:pPr>
            <a:r>
              <a:rPr lang="en-US" sz="3200">
                <a:solidFill>
                  <a:schemeClr val="bg2"/>
                </a:solidFill>
              </a:rPr>
              <a:t>Changing password. </a:t>
            </a:r>
          </a:p>
          <a:p>
            <a:pPr marL="457200" indent="-457200" algn="l">
              <a:buAutoNum type="arabicPeriod"/>
            </a:pPr>
            <a:r>
              <a:rPr lang="en-US" sz="3200">
                <a:solidFill>
                  <a:schemeClr val="bg2"/>
                </a:solidFill>
              </a:rPr>
              <a:t>Check different coin balances. </a:t>
            </a:r>
          </a:p>
          <a:p>
            <a:pPr marL="457200" indent="-457200" algn="l">
              <a:buAutoNum type="arabicPeriod"/>
            </a:pPr>
            <a:r>
              <a:rPr lang="en-US" sz="3200">
                <a:solidFill>
                  <a:schemeClr val="bg2"/>
                </a:solidFill>
              </a:rPr>
              <a:t>Check the transaction exchange history.</a:t>
            </a:r>
          </a:p>
          <a:p>
            <a:pPr marL="457200" indent="-457200" algn="l">
              <a:buAutoNum type="arabicPeriod"/>
            </a:pPr>
            <a:r>
              <a:rPr lang="en-US" sz="3200">
                <a:solidFill>
                  <a:schemeClr val="bg2"/>
                </a:solidFill>
              </a:rPr>
              <a:t>Copy your Cougcoin and different crypto coins wallet address.</a:t>
            </a:r>
            <a:endParaRPr lang="en-US" sz="4000">
              <a:solidFill>
                <a:schemeClr val="bg2"/>
              </a:solidFill>
            </a:endParaRPr>
          </a:p>
        </p:txBody>
      </p:sp>
    </p:spTree>
    <p:extLst>
      <p:ext uri="{BB962C8B-B14F-4D97-AF65-F5344CB8AC3E}">
        <p14:creationId xmlns:p14="http://schemas.microsoft.com/office/powerpoint/2010/main" val="23096950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1B5B458-498F-0C41-AEAF-50E684F476AD}"/>
              </a:ext>
            </a:extLst>
          </p:cNvPr>
          <p:cNvPicPr>
            <a:picLocks noChangeAspect="1"/>
          </p:cNvPicPr>
          <p:nvPr/>
        </p:nvPicPr>
        <p:blipFill>
          <a:blip r:embed="rId2"/>
          <a:stretch>
            <a:fillRect/>
          </a:stretch>
        </p:blipFill>
        <p:spPr>
          <a:xfrm>
            <a:off x="1342571" y="0"/>
            <a:ext cx="9506857" cy="6858000"/>
          </a:xfrm>
          <a:prstGeom prst="rect">
            <a:avLst/>
          </a:prstGeom>
        </p:spPr>
      </p:pic>
      <p:sp>
        <p:nvSpPr>
          <p:cNvPr id="9" name="Title 1">
            <a:extLst>
              <a:ext uri="{FF2B5EF4-FFF2-40B4-BE49-F238E27FC236}">
                <a16:creationId xmlns:a16="http://schemas.microsoft.com/office/drawing/2014/main" id="{BA996B55-B186-7F40-A4F3-C9D27202EE0A}"/>
              </a:ext>
            </a:extLst>
          </p:cNvPr>
          <p:cNvSpPr txBox="1">
            <a:spLocks/>
          </p:cNvSpPr>
          <p:nvPr/>
        </p:nvSpPr>
        <p:spPr>
          <a:xfrm>
            <a:off x="0" y="0"/>
            <a:ext cx="12192000" cy="1394619"/>
          </a:xfrm>
          <a:prstGeom prst="rect">
            <a:avLst/>
          </a:prstGeom>
          <a:solidFill>
            <a:schemeClr val="tx1">
              <a:alpha val="81178"/>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2"/>
                </a:solidFill>
              </a:rPr>
              <a:t>Splash Screen</a:t>
            </a:r>
          </a:p>
        </p:txBody>
      </p:sp>
    </p:spTree>
    <p:extLst>
      <p:ext uri="{BB962C8B-B14F-4D97-AF65-F5344CB8AC3E}">
        <p14:creationId xmlns:p14="http://schemas.microsoft.com/office/powerpoint/2010/main" val="633085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996B55-B186-7F40-A4F3-C9D27202EE0A}"/>
              </a:ext>
            </a:extLst>
          </p:cNvPr>
          <p:cNvSpPr txBox="1">
            <a:spLocks/>
          </p:cNvSpPr>
          <p:nvPr/>
        </p:nvSpPr>
        <p:spPr>
          <a:xfrm>
            <a:off x="914400" y="1788160"/>
            <a:ext cx="10525760" cy="3535679"/>
          </a:xfrm>
          <a:prstGeom prst="rect">
            <a:avLst/>
          </a:prstGeom>
          <a:solidFill>
            <a:srgbClr val="721600">
              <a:alpha val="81178"/>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2"/>
                </a:solidFill>
              </a:rPr>
              <a:t>Task1: Balance of the account on a particular day? </a:t>
            </a:r>
          </a:p>
        </p:txBody>
      </p:sp>
    </p:spTree>
    <p:extLst>
      <p:ext uri="{BB962C8B-B14F-4D97-AF65-F5344CB8AC3E}">
        <p14:creationId xmlns:p14="http://schemas.microsoft.com/office/powerpoint/2010/main" val="10166731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0</TotalTime>
  <Words>1169</Words>
  <Application>Microsoft Macintosh PowerPoint</Application>
  <PresentationFormat>Widescreen</PresentationFormat>
  <Paragraphs>164</Paragraphs>
  <Slides>39</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Cougcoin Wallet</vt:lpstr>
      <vt:lpstr>PowerPoint Presentation</vt:lpstr>
      <vt:lpstr>PowerPoint Presentation</vt:lpstr>
      <vt:lpstr>PowerPoint Presentation</vt:lpstr>
      <vt:lpstr>PowerPoint Presentation</vt:lpstr>
      <vt:lpstr>PowerPoint Presentation</vt:lpstr>
      <vt:lpstr>Features / Core Tasks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Early Data Gathering</vt:lpstr>
      <vt:lpstr>Research Questions</vt:lpstr>
      <vt:lpstr>PowerPoint Presentation</vt:lpstr>
      <vt:lpstr>PowerPoint Presentation</vt:lpstr>
      <vt:lpstr>PowerPoint Presentation</vt:lpstr>
      <vt:lpstr>PowerPoint Presentation</vt:lpstr>
      <vt:lpstr>Participants</vt:lpstr>
      <vt:lpstr>PowerPoint Presentation</vt:lpstr>
      <vt:lpstr>PowerPoint Presentation</vt:lpstr>
      <vt:lpstr>PowerPoint Presentation</vt:lpstr>
      <vt:lpstr>PowerPoint Presentation</vt:lpstr>
      <vt:lpstr>Study Procedure</vt:lpstr>
      <vt:lpstr>Usability Problem 1</vt:lpstr>
      <vt:lpstr>Usability Problem 2</vt:lpstr>
      <vt:lpstr>Usability Problem 3</vt:lpstr>
      <vt:lpstr>Usability Problem 4</vt:lpstr>
      <vt:lpstr>PowerPoint Presentation</vt:lpstr>
      <vt:lpstr>Average Task Timings</vt:lpstr>
      <vt:lpstr>Usability Problem Design change 1</vt:lpstr>
      <vt:lpstr>Usability Problem Design change 1</vt:lpstr>
      <vt:lpstr>Usability Problem 2</vt:lpstr>
      <vt:lpstr>Usability Problem 2</vt:lpstr>
      <vt:lpstr>Usability Problem 3&amp;4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Cougcoin Wallet</dc:title>
  <dc:creator>Shah, Rushabh Rupak</dc:creator>
  <cp:lastModifiedBy>Shah, Rushabh Rupak</cp:lastModifiedBy>
  <cp:revision>2</cp:revision>
  <dcterms:created xsi:type="dcterms:W3CDTF">2022-04-07T22:22:09Z</dcterms:created>
  <dcterms:modified xsi:type="dcterms:W3CDTF">2022-05-03T23:11:57Z</dcterms:modified>
</cp:coreProperties>
</file>